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C49168-512E-4D3A-9F92-C3B1A6C35AF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CC89A79-81B5-4590-9D52-4ACB2CBEDB8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E290F1-8406-4E9F-9959-07DAEFCBB19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229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00C54C-AE14-413A-AFA0-400B798B5CC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9103D-A892-4D79-9A06-59B09456886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8619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19A523-9567-463B-8512-050A622D464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AAD1A-3B42-4A12-8652-4D5BF6C1E73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500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169921-0601-4C49-AD40-46ECC6B04EE7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3019F-2C1D-43F2-AFC5-3BF5A1CF2DC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5299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1D4163-608F-4577-A01F-7436385AEB3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3455A-CB44-40BE-9286-B0856457E21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9182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853FAB-BF88-485F-8C74-2554016BD7D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BE88B-0EDA-4716-9D9E-4B6D14AFE9F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8620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95E8E4-7D67-4E3E-A12E-2D44C346D11F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317F6-9F87-4582-B886-02CC88AB8BE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125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443CE-2A9F-4271-94FE-30C3C2BA627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F3D6E-6CCD-472B-8504-96AAB1E034B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20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F33621-5A5C-4AD6-B219-13BAAA8D13B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12D2D-6531-4ED6-A273-B10CA78CCF1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841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325BA-E191-4EC9-B271-778361F8105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B24A7-4410-4ED2-B466-3E077C37E55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5971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A776C-95E9-4B5E-A62A-12C241A648C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58A58-3624-4F70-A30D-6729124A944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372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B3CA3793-3C70-4327-A961-76F5BA93F02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B77C74F2-AB6D-4327-9ED6-81F89A9BC81A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127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59A101AC-7AEC-4AA3-A3D1-6CE11CFF5E7F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18ED7BA-0C02-43E5-8682-9707BF05450E}" type="slidenum">
              <a:rPr lang="ru-RU" altLang="en-US"/>
              <a:pPr/>
              <a:t>1</a:t>
            </a:fld>
            <a:endParaRPr lang="ru-RU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3200" b="1"/>
              <a:t>Методы управления транзакциями. Сихронизационные блокировки, временные метки и версии</a:t>
            </a:r>
            <a:r>
              <a:rPr lang="ru-RU" altLang="ru-RU" sz="4600" b="1"/>
              <a:t/>
            </a:r>
            <a:br>
              <a:rPr lang="ru-RU" altLang="ru-RU" sz="4600" b="1"/>
            </a:br>
            <a:endParaRPr lang="ru-RU" altLang="ru-RU" sz="4600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dirty="0" smtClean="0"/>
              <a:t>Лекция 9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A177-2CF8-4E7F-82E1-A2C9121DF8A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DE36-14DF-47EC-BCF6-B981A95774FC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(6) </a:t>
            </a:r>
            <a:r>
              <a:rPr lang="ru-RU" altLang="ru-RU" sz="1800" b="1"/>
              <a:t>Атомарность транзакций (1)</a:t>
            </a:r>
            <a:r>
              <a:rPr lang="ru-RU" altLang="ru-RU" b="1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/>
              <a:t>В этом смысле под транзакцией понимается неделимая с точки зрения воздействия на БД последовательность операторов манипулирования данными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(чтения, удаления, вставки, модификации), </a:t>
            </a:r>
          </a:p>
          <a:p>
            <a:pPr>
              <a:lnSpc>
                <a:spcPct val="80000"/>
              </a:lnSpc>
            </a:pPr>
            <a:r>
              <a:rPr lang="ru-RU" altLang="ru-RU"/>
              <a:t>такая, что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либо результаты всех операторов, входящих в транзакцию, отображаются в состоянии базы данных,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либо воздействие всех этих операторов полностью отсутствует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DCDB-12C8-4A84-B36D-FDFC82B3691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BBEB-DA1A-45E7-9874-682620E5486A}" type="slidenum">
              <a:rPr lang="ru-RU" altLang="en-US"/>
              <a:pPr/>
              <a:t>100</a:t>
            </a:fld>
            <a:endParaRPr lang="ru-RU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(64)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(2)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(1)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Одним из наиболее старых и простых версионных алгоритмов является </a:t>
            </a:r>
            <a:r>
              <a:rPr lang="ru-RU" altLang="ru-RU" sz="1900" i="1"/>
              <a:t>версионный вариант алгоритма временн</a:t>
            </a:r>
            <a:r>
              <a:rPr lang="ru-RU" altLang="ru-RU" sz="1900"/>
              <a:t>ы</a:t>
            </a:r>
            <a:r>
              <a:rPr lang="ru-RU" altLang="ru-RU" sz="1900" i="1"/>
              <a:t>х меток (Multiversion Timestamp Ordering, MVTO)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Как и в простом методе временн</a:t>
            </a:r>
            <a:r>
              <a:rPr lang="ru-RU" altLang="ru-RU" sz="1900" i="1"/>
              <a:t>ы</a:t>
            </a:r>
            <a:r>
              <a:rPr lang="ru-RU" altLang="ru-RU" sz="1900"/>
              <a:t>х меток, описанном в предыдущем подразделе, в алгоритме MVTO порядок выполнения операций одновременно выполняемых транзакций задается порядком временн</a:t>
            </a:r>
            <a:r>
              <a:rPr lang="ru-RU" altLang="ru-RU" sz="1900" i="1"/>
              <a:t>ы</a:t>
            </a:r>
            <a:r>
              <a:rPr lang="ru-RU" altLang="ru-RU" sz="1900"/>
              <a:t>х меток, которые получают транзакции во время старта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Временн</a:t>
            </a:r>
            <a:r>
              <a:rPr lang="ru-RU" altLang="ru-RU" sz="1900" i="1"/>
              <a:t>ы</a:t>
            </a:r>
            <a:r>
              <a:rPr lang="ru-RU" altLang="ru-RU" sz="1900"/>
              <a:t>е метки также используются для идентификации версий данных при чтении и модификации – каждая версия получает временн</a:t>
            </a:r>
            <a:r>
              <a:rPr lang="ru-RU" altLang="ru-RU" sz="1900" i="1"/>
              <a:t>у</a:t>
            </a:r>
            <a:r>
              <a:rPr lang="ru-RU" altLang="ru-RU" sz="1900"/>
              <a:t>ю метку той транзакции, которая ее записала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Алгоритм MVTO не только следит за порядком выполнения операций транзакций, но также отвечает за трансформацию операций над объектами базы данных в операции над версиями этих объектов,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т.е. каждая операция над объектом базы данных </a:t>
            </a:r>
            <a:r>
              <a:rPr lang="ru-RU" altLang="ru-RU" sz="1700" i="1"/>
              <a:t>o</a:t>
            </a:r>
            <a:r>
              <a:rPr lang="ru-RU" altLang="ru-RU" sz="1700"/>
              <a:t> преобразуется в соответствующую операцию над некоторой версией объекта o 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17DC-F262-4A57-BFA2-059C9CD71EE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7FDA-811D-4FEE-8798-C15399AC9913}" type="slidenum">
              <a:rPr lang="ru-RU" altLang="en-US"/>
              <a:pPr/>
              <a:t>101</a:t>
            </a:fld>
            <a:endParaRPr lang="ru-RU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(65)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(3)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(2)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При описании алгоритма будем использовать следующие обозначения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Как и раньше, временную метку, полученную транзакцией Ti в начале ее работы, будем обозначать как t(Ti)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Операция чтения объекта базы данных o, выполняемая в транзакции Ti, будет обозначаться как Ri(o)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Для обозначения того, что транзакция Ti читает версию объекта базы данных o, созданную транзакцией Tk, будем использовать запись Ri(ok)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Для обозначения того, что транзакция Ti записывает версию элемента данных o, будем использовать запись Wi(oi)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Алгоритм MVTO работает следующим образом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09EF-C36B-4BF0-AC0D-1675B0F0E88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6F8-BA4B-4A7E-82E1-627621D36EB2}" type="slidenum">
              <a:rPr lang="ru-RU" altLang="en-US"/>
              <a:pPr/>
              <a:t>102</a:t>
            </a:fld>
            <a:endParaRPr lang="ru-RU" alt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(66)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(4)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(3)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 dirty="0"/>
              <a:t>Любая операция </a:t>
            </a:r>
            <a:r>
              <a:rPr lang="ru-RU" altLang="ru-RU" sz="2100" dirty="0" err="1"/>
              <a:t>Ri</a:t>
            </a:r>
            <a:r>
              <a:rPr lang="ru-RU" altLang="ru-RU" sz="2100" dirty="0"/>
              <a:t>(</a:t>
            </a:r>
            <a:r>
              <a:rPr lang="ru-RU" altLang="ru-RU" sz="2100" i="1" dirty="0"/>
              <a:t>o</a:t>
            </a:r>
            <a:r>
              <a:rPr lang="ru-RU" altLang="ru-RU" sz="2100" dirty="0"/>
              <a:t>) преобразуется в операцию </a:t>
            </a:r>
            <a:r>
              <a:rPr lang="ru-RU" altLang="ru-RU" sz="2100" dirty="0" err="1"/>
              <a:t>Ri</a:t>
            </a:r>
            <a:r>
              <a:rPr lang="ru-RU" altLang="ru-RU" sz="2100" dirty="0"/>
              <a:t>(</a:t>
            </a:r>
            <a:r>
              <a:rPr lang="ru-RU" altLang="ru-RU" sz="2100" i="1" dirty="0" err="1"/>
              <a:t>o</a:t>
            </a:r>
            <a:r>
              <a:rPr lang="ru-RU" altLang="ru-RU" sz="2100" dirty="0" err="1"/>
              <a:t>k</a:t>
            </a:r>
            <a:r>
              <a:rPr lang="ru-RU" altLang="ru-RU" sz="2100" dirty="0"/>
              <a:t>), где </a:t>
            </a:r>
            <a:r>
              <a:rPr lang="ru-RU" altLang="ru-RU" sz="2100" i="1" dirty="0" err="1"/>
              <a:t>o</a:t>
            </a:r>
            <a:r>
              <a:rPr lang="ru-RU" altLang="ru-RU" sz="2100" dirty="0" err="1"/>
              <a:t>k</a:t>
            </a:r>
            <a:r>
              <a:rPr lang="ru-RU" altLang="ru-RU" sz="2100" dirty="0"/>
              <a:t> – это версия объекта </a:t>
            </a:r>
            <a:r>
              <a:rPr lang="ru-RU" altLang="ru-RU" sz="2100" i="1" dirty="0"/>
              <a:t>o</a:t>
            </a:r>
            <a:r>
              <a:rPr lang="ru-RU" altLang="ru-RU" sz="2100" dirty="0"/>
              <a:t>, помеченная наибольшей временной меткой t(</a:t>
            </a:r>
            <a:r>
              <a:rPr lang="ru-RU" altLang="ru-RU" sz="2100" dirty="0" err="1"/>
              <a:t>Tk</a:t>
            </a:r>
            <a:r>
              <a:rPr lang="ru-RU" altLang="ru-RU" sz="2100" dirty="0"/>
              <a:t>), такой что t(</a:t>
            </a:r>
            <a:r>
              <a:rPr lang="ru-RU" altLang="ru-RU" sz="2100" dirty="0" err="1"/>
              <a:t>Tk</a:t>
            </a:r>
            <a:r>
              <a:rPr lang="ru-RU" altLang="ru-RU" sz="2100" dirty="0" smtClean="0"/>
              <a:t>)</a:t>
            </a:r>
            <a:r>
              <a:rPr lang="en-US" altLang="ru-RU" sz="2100" dirty="0" smtClean="0"/>
              <a:t>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ru-RU" sz="2100" dirty="0" smtClean="0"/>
              <a:t>t(</a:t>
            </a:r>
            <a:r>
              <a:rPr lang="ru-RU" altLang="ru-RU" sz="2100" dirty="0" err="1" smtClean="0"/>
              <a:t>Ti</a:t>
            </a:r>
            <a:r>
              <a:rPr lang="ru-RU" altLang="ru-RU" sz="2100" dirty="0"/>
              <a:t>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Другими словами, транзакции </a:t>
            </a:r>
            <a:r>
              <a:rPr lang="ru-RU" altLang="ru-RU" sz="2000" dirty="0" err="1"/>
              <a:t>Ti</a:t>
            </a:r>
            <a:r>
              <a:rPr lang="ru-RU" altLang="ru-RU" sz="2000" dirty="0"/>
              <a:t> для чтения дается версия объекта </a:t>
            </a:r>
            <a:r>
              <a:rPr lang="ru-RU" altLang="ru-RU" sz="2000" i="1" dirty="0"/>
              <a:t>o</a:t>
            </a:r>
            <a:r>
              <a:rPr lang="ru-RU" altLang="ru-RU" sz="2000" dirty="0"/>
              <a:t>, созданная транзакцией </a:t>
            </a:r>
            <a:r>
              <a:rPr lang="ru-RU" altLang="ru-RU" sz="2000" dirty="0" err="1"/>
              <a:t>Tk</a:t>
            </a:r>
            <a:r>
              <a:rPr lang="ru-RU" altLang="ru-RU" sz="2000" dirty="0"/>
              <a:t>, которая не моложе </a:t>
            </a:r>
            <a:r>
              <a:rPr lang="ru-RU" altLang="ru-RU" sz="2000" dirty="0" err="1"/>
              <a:t>Ti</a:t>
            </a:r>
            <a:r>
              <a:rPr lang="ru-RU" altLang="ru-RU" sz="2000" dirty="0"/>
              <a:t>, но старше любой другой транзакции </a:t>
            </a:r>
            <a:r>
              <a:rPr lang="ru-RU" altLang="ru-RU" sz="2000" dirty="0" err="1"/>
              <a:t>Tn</a:t>
            </a:r>
            <a:r>
              <a:rPr lang="ru-RU" altLang="ru-RU" sz="2000" dirty="0"/>
              <a:t>, создававшей свою версию объекта </a:t>
            </a:r>
            <a:r>
              <a:rPr lang="ru-RU" altLang="ru-RU" sz="2000" i="1" dirty="0"/>
              <a:t>o</a:t>
            </a:r>
            <a:r>
              <a:rPr lang="ru-RU" altLang="ru-RU" sz="20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100" dirty="0"/>
              <a:t>При обработке операции </a:t>
            </a:r>
            <a:r>
              <a:rPr lang="ru-RU" altLang="ru-RU" sz="2100" dirty="0" err="1"/>
              <a:t>Wi</a:t>
            </a:r>
            <a:r>
              <a:rPr lang="ru-RU" altLang="ru-RU" sz="2100" dirty="0"/>
              <a:t>(</a:t>
            </a:r>
            <a:r>
              <a:rPr lang="ru-RU" altLang="ru-RU" sz="2100" i="1" dirty="0"/>
              <a:t>o</a:t>
            </a:r>
            <a:r>
              <a:rPr lang="ru-RU" altLang="ru-RU" sz="2100" dirty="0"/>
              <a:t>) выполняются следующие действия: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если к этому времени некоторой незафиксированной транзакцией </a:t>
            </a:r>
            <a:r>
              <a:rPr lang="ru-RU" altLang="ru-RU" sz="2000" dirty="0" err="1"/>
              <a:t>Tn</a:t>
            </a:r>
            <a:r>
              <a:rPr lang="ru-RU" altLang="ru-RU" sz="2000" dirty="0"/>
              <a:t> уже выполнена некоторая операция </a:t>
            </a:r>
            <a:r>
              <a:rPr lang="ru-RU" altLang="ru-RU" sz="2000" dirty="0" err="1"/>
              <a:t>Rn</a:t>
            </a:r>
            <a:r>
              <a:rPr lang="ru-RU" altLang="ru-RU" sz="2000" dirty="0"/>
              <a:t>(</a:t>
            </a:r>
            <a:r>
              <a:rPr lang="ru-RU" altLang="ru-RU" sz="2000" i="1" dirty="0" err="1"/>
              <a:t>o</a:t>
            </a:r>
            <a:r>
              <a:rPr lang="ru-RU" altLang="ru-RU" sz="2000" dirty="0" err="1"/>
              <a:t>k</a:t>
            </a:r>
            <a:r>
              <a:rPr lang="ru-RU" altLang="ru-RU" sz="2000" dirty="0"/>
              <a:t>), такая что t(</a:t>
            </a:r>
            <a:r>
              <a:rPr lang="ru-RU" altLang="ru-RU" sz="2000" dirty="0" err="1"/>
              <a:t>Tk</a:t>
            </a:r>
            <a:r>
              <a:rPr lang="ru-RU" altLang="ru-RU" sz="2000" dirty="0"/>
              <a:t>) </a:t>
            </a:r>
            <a:r>
              <a:rPr lang="ru-RU" altLang="ru-RU" sz="2000" dirty="0">
                <a:sym typeface="Symbol" panose="05050102010706020507" pitchFamily="18" charset="2"/>
              </a:rPr>
              <a:t></a:t>
            </a:r>
            <a:r>
              <a:rPr lang="ru-RU" altLang="ru-RU" sz="2000" dirty="0"/>
              <a:t> t(</a:t>
            </a:r>
            <a:r>
              <a:rPr lang="ru-RU" altLang="ru-RU" sz="2000" dirty="0" err="1"/>
              <a:t>Ti</a:t>
            </a:r>
            <a:r>
              <a:rPr lang="ru-RU" altLang="ru-RU" sz="2000" dirty="0"/>
              <a:t>) &lt; t(</a:t>
            </a:r>
            <a:r>
              <a:rPr lang="ru-RU" altLang="ru-RU" sz="2000" dirty="0" err="1"/>
              <a:t>Tn</a:t>
            </a:r>
            <a:r>
              <a:rPr lang="ru-RU" altLang="ru-RU" sz="2000" dirty="0"/>
              <a:t>), то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 dirty="0"/>
              <a:t>операция </a:t>
            </a:r>
            <a:r>
              <a:rPr lang="ru-RU" altLang="ru-RU" sz="1800" dirty="0" err="1"/>
              <a:t>Wi</a:t>
            </a:r>
            <a:r>
              <a:rPr lang="ru-RU" altLang="ru-RU" sz="1800" dirty="0"/>
              <a:t>(</a:t>
            </a:r>
            <a:r>
              <a:rPr lang="ru-RU" altLang="ru-RU" sz="1800" i="1" dirty="0"/>
              <a:t>o</a:t>
            </a:r>
            <a:r>
              <a:rPr lang="ru-RU" altLang="ru-RU" sz="1800" dirty="0"/>
              <a:t>) не выполняется, а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 dirty="0"/>
              <a:t>транзакция </a:t>
            </a:r>
            <a:r>
              <a:rPr lang="ru-RU" altLang="ru-RU" sz="1800" dirty="0" err="1"/>
              <a:t>Ti</a:t>
            </a:r>
            <a:r>
              <a:rPr lang="ru-RU" altLang="ru-RU" sz="1800" dirty="0"/>
              <a:t> откатывается;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в противном случае </a:t>
            </a:r>
            <a:r>
              <a:rPr lang="ru-RU" altLang="ru-RU" sz="2000" dirty="0" err="1"/>
              <a:t>Wi</a:t>
            </a:r>
            <a:r>
              <a:rPr lang="ru-RU" altLang="ru-RU" sz="2000" dirty="0"/>
              <a:t>(</a:t>
            </a:r>
            <a:r>
              <a:rPr lang="ru-RU" altLang="ru-RU" sz="2000" i="1" dirty="0"/>
              <a:t>o</a:t>
            </a:r>
            <a:r>
              <a:rPr lang="ru-RU" altLang="ru-RU" sz="2000" dirty="0"/>
              <a:t>) преобразуется в </a:t>
            </a:r>
            <a:r>
              <a:rPr lang="ru-RU" altLang="ru-RU" sz="2000" dirty="0" err="1"/>
              <a:t>Wi</a:t>
            </a:r>
            <a:r>
              <a:rPr lang="ru-RU" altLang="ru-RU" sz="2000" dirty="0"/>
              <a:t>(</a:t>
            </a:r>
            <a:r>
              <a:rPr lang="ru-RU" altLang="ru-RU" sz="2000" i="1" dirty="0" err="1"/>
              <a:t>o</a:t>
            </a:r>
            <a:r>
              <a:rPr lang="ru-RU" altLang="ru-RU" sz="2000" dirty="0" err="1"/>
              <a:t>i</a:t>
            </a:r>
            <a:r>
              <a:rPr lang="ru-RU" altLang="ru-RU" sz="2000" dirty="0"/>
              <a:t>),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 dirty="0"/>
              <a:t>т.е. образуется еще одна версия объекта </a:t>
            </a:r>
            <a:r>
              <a:rPr lang="ru-RU" altLang="ru-RU" sz="1800" i="1" dirty="0"/>
              <a:t>o</a:t>
            </a:r>
            <a:endParaRPr lang="ru-RU" altLang="ru-RU" sz="18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6D60-04BB-4663-959C-AE3DF7F835D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FD41-6E18-4377-88F8-7C2C1918BC15}" type="slidenum">
              <a:rPr lang="ru-RU" altLang="en-US"/>
              <a:pPr/>
              <a:t>103</a:t>
            </a:fld>
            <a:endParaRPr lang="ru-RU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(67)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(5)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(4)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При откате любой транзакции уничтожаются все созданные ею версии объектов базы данных и откатываются все транзакции, прочитавшие хотя бы одну из этих версий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Тем самым, откаты транзакций могут быть «каскадными».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Выполнение операции фиксации транзакции Ti (COMMIT) откладывается до того момента, когда завершатся все транзакции, записавшие версии данных, прочитанные Ti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Без соблюдения этого требования не соблюдалось бы свойство долговечности (durability) транзакций, поскольку при откате некоторых транзакций потребовалось бы откатывать и ранее зафиксированные транзакции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E13C-6A65-4478-93D7-05FFFA4F0D4F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9927-FFFD-4450-BDDC-68DB6E946D76}" type="slidenum">
              <a:rPr lang="ru-RU" altLang="en-US"/>
              <a:pPr/>
              <a:t>104</a:t>
            </a:fld>
            <a:endParaRPr lang="ru-RU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(6)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(5)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Преимущества </a:t>
            </a:r>
            <a:br>
              <a:rPr lang="ru-RU" altLang="ru-RU" sz="1900"/>
            </a:br>
            <a:r>
              <a:rPr lang="ru-RU" altLang="ru-RU" sz="1900"/>
              <a:t>алгоритма MVTO </a:t>
            </a:r>
            <a:br>
              <a:rPr lang="ru-RU" altLang="ru-RU" sz="1900"/>
            </a:br>
            <a:r>
              <a:rPr lang="ru-RU" altLang="ru-RU" sz="1900"/>
              <a:t>лучше всего </a:t>
            </a:r>
            <a:br>
              <a:rPr lang="ru-RU" altLang="ru-RU" sz="1900"/>
            </a:br>
            <a:r>
              <a:rPr lang="ru-RU" altLang="ru-RU" sz="1900"/>
              <a:t>иллюстрируются </a:t>
            </a:r>
            <a:br>
              <a:rPr lang="ru-RU" altLang="ru-RU" sz="1900"/>
            </a:br>
            <a:r>
              <a:rPr lang="ru-RU" altLang="ru-RU" sz="1900"/>
              <a:t>поведением </a:t>
            </a:r>
            <a:br>
              <a:rPr lang="ru-RU" altLang="ru-RU" sz="1900"/>
            </a:br>
            <a:r>
              <a:rPr lang="ru-RU" altLang="ru-RU" sz="1900"/>
              <a:t>транзакций T1 и T2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 использовании </a:t>
            </a:r>
            <a:br>
              <a:rPr lang="ru-RU" altLang="ru-RU" sz="1900"/>
            </a:br>
            <a:r>
              <a:rPr lang="ru-RU" altLang="ru-RU" sz="1900"/>
              <a:t>блокировок между </a:t>
            </a:r>
            <a:br>
              <a:rPr lang="ru-RU" altLang="ru-RU" sz="1900"/>
            </a:br>
            <a:r>
              <a:rPr lang="ru-RU" altLang="ru-RU" sz="1900"/>
              <a:t>ними возник бы </a:t>
            </a:r>
            <a:br>
              <a:rPr lang="ru-RU" altLang="ru-RU" sz="1900"/>
            </a:br>
            <a:r>
              <a:rPr lang="ru-RU" altLang="ru-RU" sz="1900"/>
              <a:t>синхронизационный </a:t>
            </a:r>
            <a:br>
              <a:rPr lang="ru-RU" altLang="ru-RU" sz="1900"/>
            </a:br>
            <a:r>
              <a:rPr lang="ru-RU" altLang="ru-RU" sz="1900"/>
              <a:t>тупик, а при </a:t>
            </a:r>
            <a:br>
              <a:rPr lang="ru-RU" altLang="ru-RU" sz="1900"/>
            </a:br>
            <a:r>
              <a:rPr lang="ru-RU" altLang="ru-RU" sz="1900"/>
              <a:t>использовании </a:t>
            </a:r>
            <a:br>
              <a:rPr lang="ru-RU" altLang="ru-RU" sz="1900"/>
            </a:br>
            <a:r>
              <a:rPr lang="ru-RU" altLang="ru-RU" sz="1900"/>
              <a:t>обычного метода </a:t>
            </a:r>
            <a:br>
              <a:rPr lang="ru-RU" altLang="ru-RU" sz="1900"/>
            </a:br>
            <a:r>
              <a:rPr lang="ru-RU" altLang="ru-RU" sz="1900"/>
              <a:t>временных меток одна из транзакций подверглась бы откату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Однако при применении версий такие неприятности не возникают из-за того, что первая транзакция читает «старые» версии объектов </a:t>
            </a:r>
            <a:r>
              <a:rPr lang="ru-RU" altLang="ru-RU" sz="1900" i="1"/>
              <a:t>o</a:t>
            </a:r>
            <a:r>
              <a:rPr lang="ru-RU" altLang="ru-RU" sz="1900"/>
              <a:t> и </a:t>
            </a:r>
            <a:r>
              <a:rPr lang="ru-RU" altLang="ru-RU" sz="1900" i="1"/>
              <a:t>ω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</p:txBody>
      </p:sp>
      <p:pic>
        <p:nvPicPr>
          <p:cNvPr id="130052" name="Picture 4" descr="pic9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00213"/>
            <a:ext cx="4808537" cy="2938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C9D8-3C25-426E-A923-3F163B3E181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8F0C-3126-4078-90DB-3A2DE6673B44}" type="slidenum">
              <a:rPr lang="ru-RU" altLang="en-US"/>
              <a:pPr/>
              <a:t>105</a:t>
            </a:fld>
            <a:endParaRPr lang="ru-RU" alt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(7)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(6)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Транзакция T3</a:t>
            </a:r>
            <a:br>
              <a:rPr lang="ru-RU" altLang="ru-RU" sz="2600"/>
            </a:br>
            <a:r>
              <a:rPr lang="ru-RU" altLang="ru-RU" sz="2600"/>
              <a:t>ожидает </a:t>
            </a:r>
            <a:br>
              <a:rPr lang="ru-RU" altLang="ru-RU" sz="2600"/>
            </a:br>
            <a:r>
              <a:rPr lang="ru-RU" altLang="ru-RU" sz="2600"/>
              <a:t>фиксации </a:t>
            </a:r>
            <a:br>
              <a:rPr lang="ru-RU" altLang="ru-RU" sz="2600"/>
            </a:br>
            <a:r>
              <a:rPr lang="ru-RU" altLang="ru-RU" sz="2600"/>
              <a:t>транзакции T2 </a:t>
            </a:r>
            <a:br>
              <a:rPr lang="ru-RU" altLang="ru-RU" sz="2600"/>
            </a:br>
            <a:r>
              <a:rPr lang="ru-RU" altLang="ru-RU" sz="2600"/>
              <a:t>перед своим </a:t>
            </a:r>
            <a:br>
              <a:rPr lang="ru-RU" altLang="ru-RU" sz="2600"/>
            </a:br>
            <a:r>
              <a:rPr lang="ru-RU" altLang="ru-RU" sz="2600"/>
              <a:t>собственным </a:t>
            </a:r>
            <a:br>
              <a:rPr lang="ru-RU" altLang="ru-RU" sz="2600"/>
            </a:br>
            <a:r>
              <a:rPr lang="ru-RU" altLang="ru-RU" sz="2600"/>
              <a:t>завершением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это показано </a:t>
            </a:r>
            <a:br>
              <a:rPr lang="ru-RU" altLang="ru-RU" sz="2200"/>
            </a:br>
            <a:r>
              <a:rPr lang="ru-RU" altLang="ru-RU" sz="2200"/>
              <a:t>пунктирной </a:t>
            </a:r>
            <a:br>
              <a:rPr lang="ru-RU" altLang="ru-RU" sz="2200"/>
            </a:br>
            <a:r>
              <a:rPr lang="ru-RU" altLang="ru-RU" sz="2200"/>
              <a:t>линией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Это происходит потому, что транзакция T3 прочитала версию </a:t>
            </a:r>
            <a:r>
              <a:rPr lang="ru-RU" altLang="ru-RU" sz="2600" i="1"/>
              <a:t>o</a:t>
            </a:r>
            <a:r>
              <a:rPr lang="ru-RU" altLang="ru-RU" sz="2600"/>
              <a:t>2 объекта </a:t>
            </a:r>
            <a:r>
              <a:rPr lang="ru-RU" altLang="ru-RU" sz="2600" i="1"/>
              <a:t>o</a:t>
            </a:r>
            <a:r>
              <a:rPr lang="ru-RU" altLang="ru-RU" sz="2600"/>
              <a:t>, образованную еще не зафиксированной транзакцией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200"/>
          </a:p>
        </p:txBody>
      </p:sp>
      <p:pic>
        <p:nvPicPr>
          <p:cNvPr id="131076" name="Picture 4" descr="pic9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00213"/>
            <a:ext cx="4808537" cy="2938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2B48-3548-4DB0-9B97-8DF7FBE20B97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5D80-46B8-425E-A807-E4F3A1F6E17D}" type="slidenum">
              <a:rPr lang="ru-RU" altLang="en-US"/>
              <a:pPr/>
              <a:t>106</a:t>
            </a:fld>
            <a:endParaRPr lang="ru-RU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(8)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(7)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Транзакция T4 </a:t>
            </a:r>
            <a:br>
              <a:rPr lang="ru-RU" altLang="ru-RU" sz="1900"/>
            </a:br>
            <a:r>
              <a:rPr lang="ru-RU" altLang="ru-RU" sz="1900"/>
              <a:t>пытается </a:t>
            </a:r>
            <a:br>
              <a:rPr lang="ru-RU" altLang="ru-RU" sz="1900"/>
            </a:br>
            <a:r>
              <a:rPr lang="ru-RU" altLang="ru-RU" sz="1900"/>
              <a:t>создать версию </a:t>
            </a:r>
            <a:br>
              <a:rPr lang="ru-RU" altLang="ru-RU" sz="1900"/>
            </a:br>
            <a:r>
              <a:rPr lang="ru-RU" altLang="ru-RU" sz="1900" i="1"/>
              <a:t>ω</a:t>
            </a:r>
            <a:r>
              <a:rPr lang="ru-RU" altLang="ru-RU" sz="1900"/>
              <a:t>4 объекта </a:t>
            </a:r>
            <a:r>
              <a:rPr lang="ru-RU" altLang="ru-RU" sz="1900" i="1"/>
              <a:t>ω</a:t>
            </a:r>
            <a:r>
              <a:rPr lang="ru-RU" altLang="ru-RU" sz="1900"/>
              <a:t> </a:t>
            </a:r>
            <a:br>
              <a:rPr lang="ru-RU" altLang="ru-RU" sz="1900"/>
            </a:br>
            <a:r>
              <a:rPr lang="ru-RU" altLang="ru-RU" sz="1900"/>
              <a:t>после того, как </a:t>
            </a:r>
            <a:br>
              <a:rPr lang="ru-RU" altLang="ru-RU" sz="1900"/>
            </a:br>
            <a:r>
              <a:rPr lang="ru-RU" altLang="ru-RU" sz="1900"/>
              <a:t>еще не </a:t>
            </a:r>
            <a:br>
              <a:rPr lang="ru-RU" altLang="ru-RU" sz="1900"/>
            </a:br>
            <a:r>
              <a:rPr lang="ru-RU" altLang="ru-RU" sz="1900"/>
              <a:t>зафиксированная</a:t>
            </a:r>
            <a:br>
              <a:rPr lang="ru-RU" altLang="ru-RU" sz="1900"/>
            </a:br>
            <a:r>
              <a:rPr lang="ru-RU" altLang="ru-RU" sz="1900"/>
              <a:t>транзакция T5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начавшаяся позже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уже прочитала </a:t>
            </a:r>
            <a:br>
              <a:rPr lang="ru-RU" altLang="ru-RU" sz="1900"/>
            </a:br>
            <a:r>
              <a:rPr lang="ru-RU" altLang="ru-RU" sz="1900"/>
              <a:t>более раннюю </a:t>
            </a:r>
            <a:br>
              <a:rPr lang="ru-RU" altLang="ru-RU" sz="1900"/>
            </a:br>
            <a:r>
              <a:rPr lang="ru-RU" altLang="ru-RU" sz="1900"/>
              <a:t>версию </a:t>
            </a:r>
            <a:r>
              <a:rPr lang="ru-RU" altLang="ru-RU" sz="1900" i="1"/>
              <a:t>ω</a:t>
            </a:r>
            <a:r>
              <a:rPr lang="ru-RU" altLang="ru-RU" sz="1900"/>
              <a:t>4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</a:t>
            </a:r>
            <a:br>
              <a:rPr lang="ru-RU" altLang="ru-RU" sz="1900"/>
            </a:br>
            <a:r>
              <a:rPr lang="ru-RU" altLang="ru-RU" sz="1900"/>
              <a:t>транзакция T5 </a:t>
            </a:r>
            <a:br>
              <a:rPr lang="ru-RU" altLang="ru-RU" sz="1900"/>
            </a:br>
            <a:r>
              <a:rPr lang="ru-RU" altLang="ru-RU" sz="1900"/>
              <a:t>не сможет «увидеть» изменения объекта </a:t>
            </a:r>
            <a:r>
              <a:rPr lang="ru-RU" altLang="ru-RU" sz="1900" i="1"/>
              <a:t>ω</a:t>
            </a:r>
            <a:r>
              <a:rPr lang="ru-RU" altLang="ru-RU" sz="1900"/>
              <a:t>, произведенные транзакцией T4. Следовательно, сериализация транзакций в порядке получения ими временных меток становится невозможной, и приходится произвести откат транзакции T4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</p:txBody>
      </p:sp>
      <p:pic>
        <p:nvPicPr>
          <p:cNvPr id="133124" name="Picture 4" descr="pic9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00213"/>
            <a:ext cx="4808537" cy="2938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CA36-DDAD-4EB1-8A62-EEB6304A1FF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8159-8821-4E0A-BF49-F9E8C3A8AEA8}" type="slidenum">
              <a:rPr lang="ru-RU" altLang="en-US"/>
              <a:pPr/>
              <a:t>107</a:t>
            </a:fld>
            <a:endParaRPr lang="ru-RU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(72)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(9)</a:t>
            </a:r>
            <a:br>
              <a:rPr lang="ru-RU" altLang="ru-RU" sz="2000" b="1"/>
            </a:br>
            <a:r>
              <a:rPr lang="ru-RU" altLang="ru-RU" sz="1800" b="1"/>
              <a:t>Версионный вариант алгоритма временных меток (8)</a:t>
            </a:r>
            <a:r>
              <a:rPr lang="ru-RU" altLang="ru-RU" sz="3800" b="1"/>
              <a:t/>
            </a:r>
            <a:br>
              <a:rPr lang="ru-RU" altLang="ru-RU" sz="3800" b="1"/>
            </a:br>
            <a:endParaRPr lang="ru-RU" altLang="ru-RU" sz="3800" b="1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Итак, основными преимуществами алгоритма MVTO является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отсутствие задержек и откатов при выполнении операций чтения,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а основным недостатком –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возможность возникновение каскадных откатов транзакций при выполнении операций записи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Кроме того, в базе данных может накапливаться произвольное число версий одного и того же объекта,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определение того, какие версии больше не требуются, является серьезной технической проблемой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ADD0-AD5C-487E-9734-CC5D4D3A19F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A323-9507-43FE-BBA2-D907CB7446BA}" type="slidenum">
              <a:rPr lang="ru-RU" altLang="en-US"/>
              <a:pPr/>
              <a:t>108</a:t>
            </a:fld>
            <a:endParaRPr lang="ru-RU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(73)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(10)</a:t>
            </a:r>
            <a:br>
              <a:rPr lang="ru-RU" altLang="ru-RU" sz="2000" b="1"/>
            </a:br>
            <a:r>
              <a:rPr lang="ru-RU" altLang="ru-RU" sz="1600" b="1"/>
              <a:t>Версионный вариант двухфазного протокола синхронизационных блокировок (1)</a:t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При описании </a:t>
            </a:r>
            <a:r>
              <a:rPr lang="ru-RU" altLang="ru-RU" sz="2600" i="1"/>
              <a:t>двухверсионного варианта протокола 2PL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2200" i="1"/>
              <a:t>T</a:t>
            </a:r>
            <a:r>
              <a:rPr lang="ru-RU" altLang="ru-RU" sz="2200" i="1"/>
              <a:t>wo-Version Two-Phase Locking Protocol, 2V2PL</a:t>
            </a:r>
            <a:endParaRPr lang="en-US" altLang="ru-RU" sz="2200" i="1"/>
          </a:p>
          <a:p>
            <a:pPr>
              <a:lnSpc>
                <a:spcPct val="80000"/>
              </a:lnSpc>
            </a:pPr>
            <a:r>
              <a:rPr lang="ru-RU" altLang="ru-RU" sz="2600"/>
              <a:t>будем называть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i="1"/>
              <a:t>текущими</a:t>
            </a:r>
            <a:r>
              <a:rPr lang="ru-RU" altLang="ru-RU" sz="2200"/>
              <a:t> версиями объектов базы данных версии, созданные зафиксированными транзакциями с наиболее поздним временем фиксации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i="1"/>
              <a:t>незафиксированными</a:t>
            </a:r>
            <a:r>
              <a:rPr lang="ru-RU" altLang="ru-RU" sz="2200"/>
              <a:t> версиями</a:t>
            </a:r>
            <a:r>
              <a:rPr lang="ru-RU" altLang="ru-RU" sz="2200" i="1"/>
              <a:t> –</a:t>
            </a:r>
            <a:r>
              <a:rPr lang="ru-RU" altLang="ru-RU" sz="2200"/>
              <a:t> версии, созданные еще незавершившимися транзакциями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При следовании протоколу 2V2PL в каждый момент времени существует не более одной незафиксированной версии каждого объекта базы данных 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5A30-D3F6-4963-9FD2-88D9482B12F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28D88-2A19-4412-96A5-7CC4C79017F4}" type="slidenum">
              <a:rPr lang="ru-RU" altLang="en-US"/>
              <a:pPr/>
              <a:t>109</a:t>
            </a:fld>
            <a:endParaRPr lang="ru-RU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</a:t>
            </a:r>
            <a:r>
              <a:rPr lang="en-US" altLang="ru-RU" sz="2400" b="1"/>
              <a:t>4</a:t>
            </a:r>
            <a:r>
              <a:rPr lang="ru-RU" altLang="ru-RU" sz="2400" b="1"/>
              <a:t>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</a:t>
            </a:r>
            <a:r>
              <a:rPr lang="en-US" altLang="ru-RU" sz="2000" b="1"/>
              <a:t>1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r>
              <a:rPr lang="ru-RU" altLang="ru-RU" sz="1600" b="1"/>
              <a:t>Версионный вариант двухфазного протокола синхронизационных блокировок (</a:t>
            </a:r>
            <a:r>
              <a:rPr lang="en-US" altLang="ru-RU" sz="1600" b="1"/>
              <a:t>2</a:t>
            </a:r>
            <a:r>
              <a:rPr lang="ru-RU" altLang="ru-RU" sz="1600" b="1"/>
              <a:t>)</a:t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Операции любой транзакции Ti над объектом базы данных o обрабатываются следующим образом: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операция Ri(o) немедленно выполняется над текущей версией объекта o;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операция Wi(o), приводящая к созданию новой версии объекта o, выполняется только после завершения</a:t>
            </a:r>
            <a:endParaRPr lang="en-US" altLang="ru-RU" sz="2000"/>
          </a:p>
          <a:p>
            <a:pPr lvl="2">
              <a:lnSpc>
                <a:spcPct val="90000"/>
              </a:lnSpc>
              <a:buFontTx/>
              <a:buChar char="o"/>
            </a:pPr>
            <a:r>
              <a:rPr lang="ru-RU" altLang="ru-RU" sz="1800"/>
              <a:t>фиксации или отката</a:t>
            </a:r>
            <a:r>
              <a:rPr lang="en-US" altLang="ru-RU" sz="18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транзакции, создавшей незафиксированную версию объекта o;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выполнение операции COMMIT откладывается до тех пор, пока не завершатся все транзакции Tk, прочитавшие текущие версии объектов базы данных, которые должны замениться незафиксированными версиями этих объектов, созданными транзакцией 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•"/>
            </a:pPr>
            <a:endParaRPr lang="ru-RU" altLang="ru-RU"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257B-7E66-4E9D-BBAB-F37FF2F3922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6DB0C-8623-4F38-B6F8-8E6524A9993F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(7) </a:t>
            </a:r>
            <a:r>
              <a:rPr lang="ru-RU" altLang="ru-RU" sz="1800" b="1"/>
              <a:t>Атомарность транзакций (2)</a:t>
            </a:r>
            <a:r>
              <a:rPr lang="ru-RU" altLang="ru-RU" b="1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Лозунгом транзакции является «Все или ничего»: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завершении транзакции оператором COMMIT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(высокоуровневый аналог операции END TRANSACTION в интерфейсе RSS, см. лекцию 12)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результаты гарантированно фиксируются во внешней памяти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смысл термина </a:t>
            </a:r>
            <a:r>
              <a:rPr lang="ru-RU" altLang="ru-RU" sz="1800" i="1"/>
              <a:t>commit</a:t>
            </a:r>
            <a:r>
              <a:rPr lang="ru-RU" altLang="ru-RU" sz="1800"/>
              <a:t> состоит в запросе «фиксации» результатов транзакции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завершении транзакции оператором ROLLBACK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высокоуровневый аналог операции RESTORE в интерфейсе RSS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результаты гарантированно отсутствуют во внешней памяти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смысл термина </a:t>
            </a:r>
            <a:r>
              <a:rPr lang="ru-RU" altLang="ru-RU" sz="1800" i="1"/>
              <a:t>rollback</a:t>
            </a:r>
            <a:r>
              <a:rPr lang="ru-RU" altLang="ru-RU" sz="1800"/>
              <a:t> состоит в запросе ликвидации результатов транзакции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Каким образом в СУБД поддерживаются индивидуальные откаты транзакций, описывается в следующей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0B87A-AC40-40BA-871C-F29CFF3E494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9CEC-DBF7-48DB-A395-851EDD155165}" type="slidenum">
              <a:rPr lang="ru-RU" altLang="en-US"/>
              <a:pPr/>
              <a:t>110</a:t>
            </a:fld>
            <a:endParaRPr lang="ru-RU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</a:t>
            </a:r>
            <a:r>
              <a:rPr lang="en-US" altLang="ru-RU" sz="2400" b="1"/>
              <a:t>5</a:t>
            </a:r>
            <a:r>
              <a:rPr lang="ru-RU" altLang="ru-RU" sz="2400" b="1"/>
              <a:t>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</a:t>
            </a:r>
            <a:r>
              <a:rPr lang="en-US" altLang="ru-RU" sz="2000" b="1"/>
              <a:t>2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r>
              <a:rPr lang="ru-RU" altLang="ru-RU" sz="1600" b="1"/>
              <a:t>Версионный вариант двухфазного протокола синхронизационных блокировок (</a:t>
            </a:r>
            <a:r>
              <a:rPr lang="en-US" altLang="ru-RU" sz="1600" b="1"/>
              <a:t>3</a:t>
            </a:r>
            <a:r>
              <a:rPr lang="ru-RU" altLang="ru-RU" sz="1600" b="1"/>
              <a:t>)</a:t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Для реализации такого </a:t>
            </a:r>
            <a:r>
              <a:rPr lang="en-US" altLang="ru-RU" sz="2600"/>
              <a:t/>
            </a:r>
            <a:br>
              <a:rPr lang="en-US" altLang="ru-RU" sz="2600"/>
            </a:br>
            <a:r>
              <a:rPr lang="ru-RU" altLang="ru-RU" sz="2600"/>
              <a:t>поведения используются</a:t>
            </a:r>
            <a:r>
              <a:rPr lang="en-US" altLang="ru-RU" sz="2600"/>
              <a:t/>
            </a:r>
            <a:br>
              <a:rPr lang="en-US" altLang="ru-RU" sz="2600"/>
            </a:br>
            <a:r>
              <a:rPr lang="ru-RU" altLang="ru-RU" sz="2600"/>
              <a:t>три типа блокировок: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RL (Read Lock) – в этом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режиме блокируется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любой объект базы данных </a:t>
            </a:r>
            <a:r>
              <a:rPr lang="ru-RU" altLang="ru-RU" sz="2200" i="1"/>
              <a:t>o</a:t>
            </a:r>
            <a:r>
              <a:rPr lang="ru-RU" altLang="ru-RU" sz="2200"/>
              <a:t> перед выполнением операции чтения его текущей версии</a:t>
            </a:r>
            <a:endParaRPr lang="en-US" altLang="ru-RU" sz="220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удержание этой блокировки до конца транзакции гарантирует, что при повторном чтении объекта </a:t>
            </a:r>
            <a:r>
              <a:rPr lang="ru-RU" altLang="ru-RU" sz="2200" i="1"/>
              <a:t>o</a:t>
            </a:r>
            <a:r>
              <a:rPr lang="ru-RU" altLang="ru-RU" sz="2200"/>
              <a:t> будет прочитана та же версия этого объекта</a:t>
            </a:r>
          </a:p>
          <a:p>
            <a:pPr>
              <a:buFont typeface="Wingdings" panose="05000000000000000000" pitchFamily="2" charset="2"/>
              <a:buChar char="•"/>
            </a:pPr>
            <a:endParaRPr lang="ru-RU" altLang="ru-RU" sz="2600"/>
          </a:p>
        </p:txBody>
      </p:sp>
      <p:pic>
        <p:nvPicPr>
          <p:cNvPr id="137220" name="Picture 4" descr="pic9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773238"/>
            <a:ext cx="3325813" cy="168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EFB-2BC6-4978-8868-AC34EDCF959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6B83-5582-4BD0-9418-8416BD4007ED}" type="slidenum">
              <a:rPr lang="ru-RU" altLang="en-US"/>
              <a:pPr/>
              <a:t>111</a:t>
            </a:fld>
            <a:endParaRPr lang="ru-RU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</a:t>
            </a:r>
            <a:r>
              <a:rPr lang="en-US" altLang="ru-RU" sz="2400" b="1"/>
              <a:t>6</a:t>
            </a:r>
            <a:r>
              <a:rPr lang="ru-RU" altLang="ru-RU" sz="2400" b="1"/>
              <a:t>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</a:t>
            </a:r>
            <a:r>
              <a:rPr lang="en-US" altLang="ru-RU" sz="2000" b="1"/>
              <a:t>3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r>
              <a:rPr lang="ru-RU" altLang="ru-RU" sz="1600" b="1"/>
              <a:t>Версионный вариант двухфазного протокола синхронизационных блокировок (</a:t>
            </a:r>
            <a:r>
              <a:rPr lang="en-US" altLang="ru-RU" sz="1600" b="1"/>
              <a:t>4</a:t>
            </a:r>
            <a:r>
              <a:rPr lang="ru-RU" altLang="ru-RU" sz="1600" b="1"/>
              <a:t>)</a:t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WL (Write Lock) – в этом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режиме блокируется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любой объект базы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данных </a:t>
            </a:r>
            <a:r>
              <a:rPr lang="ru-RU" altLang="ru-RU" sz="2200" i="1"/>
              <a:t>o</a:t>
            </a:r>
            <a:r>
              <a:rPr lang="ru-RU" altLang="ru-RU" sz="2200"/>
              <a:t> перед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выполнением операции,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приводящей к созданию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новой (незафиксированной) версии этого объекта </a:t>
            </a:r>
            <a:endParaRPr lang="en-US" altLang="ru-RU" sz="220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удержание этой блокировки до конца транзакции гарантирует, что в любой момент времени будет существовать не более одной незафиксированной версии любого объекта базы данных </a:t>
            </a:r>
          </a:p>
          <a:p>
            <a:pPr>
              <a:buFont typeface="Wingdings" panose="05000000000000000000" pitchFamily="2" charset="2"/>
              <a:buChar char="•"/>
            </a:pPr>
            <a:endParaRPr lang="ru-RU" altLang="ru-RU" sz="2600"/>
          </a:p>
        </p:txBody>
      </p:sp>
      <p:pic>
        <p:nvPicPr>
          <p:cNvPr id="138244" name="Picture 4" descr="pic9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773238"/>
            <a:ext cx="3325813" cy="168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BBF7-3951-424D-9C5B-48F54E99381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98C91-048E-449F-86FA-F171EE1B21FE}" type="slidenum">
              <a:rPr lang="ru-RU" altLang="en-US"/>
              <a:pPr/>
              <a:t>112</a:t>
            </a:fld>
            <a:endParaRPr lang="ru-RU" alt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</a:t>
            </a:r>
            <a:r>
              <a:rPr lang="en-US" altLang="ru-RU" sz="2400" b="1"/>
              <a:t>6</a:t>
            </a:r>
            <a:r>
              <a:rPr lang="ru-RU" altLang="ru-RU" sz="2400" b="1"/>
              <a:t>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</a:t>
            </a:r>
            <a:r>
              <a:rPr lang="en-US" altLang="ru-RU" sz="2000" b="1"/>
              <a:t>3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r>
              <a:rPr lang="ru-RU" altLang="ru-RU" sz="1600" b="1"/>
              <a:t>Версионный вариант двухфазного протокола синхронизационных блокировок (</a:t>
            </a:r>
            <a:r>
              <a:rPr lang="en-US" altLang="ru-RU" sz="1600" b="1"/>
              <a:t>4</a:t>
            </a:r>
            <a:r>
              <a:rPr lang="ru-RU" altLang="ru-RU" sz="1600" b="1"/>
              <a:t>)</a:t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CL (Commit Lock) –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блокировка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устанавливается во время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выполнения операции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COMMIT транзакции и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затрагивает любой объект </a:t>
            </a:r>
            <a:r>
              <a:rPr lang="en-US" altLang="ru-RU" sz="2200"/>
              <a:t/>
            </a:r>
            <a:br>
              <a:rPr lang="en-US" altLang="ru-RU" sz="2200"/>
            </a:br>
            <a:r>
              <a:rPr lang="ru-RU" altLang="ru-RU" sz="2200"/>
              <a:t>базы данных, новую версию которого создала данная транзакция </a:t>
            </a:r>
            <a:endParaRPr lang="en-US" altLang="ru-RU" sz="220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удовлетворение этой блокировки для данной транзакции гарантирует, что завершились все транзакции, читавшие текущие версии объектов, новые версии которых были созданы при выполнении данной транзакции, и, следовательно, их можно заменить </a:t>
            </a:r>
          </a:p>
          <a:p>
            <a:pPr>
              <a:buFont typeface="Wingdings" panose="05000000000000000000" pitchFamily="2" charset="2"/>
              <a:buChar char="•"/>
            </a:pPr>
            <a:endParaRPr lang="ru-RU" altLang="ru-RU" sz="2600"/>
          </a:p>
        </p:txBody>
      </p:sp>
      <p:pic>
        <p:nvPicPr>
          <p:cNvPr id="139268" name="Picture 4" descr="pic9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773238"/>
            <a:ext cx="3325813" cy="168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0876-C17B-47E8-A127-BF454CD50D1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8F8D-06D6-418C-B16D-DE91DB6E3FB3}" type="slidenum">
              <a:rPr lang="ru-RU" altLang="en-US"/>
              <a:pPr/>
              <a:t>113</a:t>
            </a:fld>
            <a:endParaRPr lang="ru-RU" alt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</a:t>
            </a:r>
            <a:r>
              <a:rPr lang="en-US" altLang="ru-RU" sz="2400" b="1"/>
              <a:t>7</a:t>
            </a:r>
            <a:r>
              <a:rPr lang="ru-RU" altLang="ru-RU" sz="2400" b="1"/>
              <a:t>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</a:t>
            </a:r>
            <a:r>
              <a:rPr lang="en-US" altLang="ru-RU" sz="2000" b="1"/>
              <a:t>4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r>
              <a:rPr lang="ru-RU" altLang="ru-RU" sz="1600" b="1"/>
              <a:t>Версионный вариант двухфазного протокола синхронизационных блокировок (</a:t>
            </a:r>
            <a:r>
              <a:rPr lang="en-US" altLang="ru-RU" sz="1600" b="1"/>
              <a:t>5</a:t>
            </a:r>
            <a:r>
              <a:rPr lang="ru-RU" altLang="ru-RU" sz="1600" b="1"/>
              <a:t>)</a:t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Как видно, операция чтения может блокироваться только на время фиксации транзакции, заменяющей текущую версию требуемого объекта базы данных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Для выполнения операции записи требуется долговременная монопольная блокировка соответствующего объекта базы данных, которая, однако, в этом случае совместима с блокировкой этого же объекта по чтению</a:t>
            </a:r>
            <a:endParaRPr lang="en-US" altLang="ru-RU" sz="21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поскольку в действительности блокируются разные версии этого объекта</a:t>
            </a:r>
            <a:endParaRPr lang="en-US" altLang="ru-RU" sz="2000"/>
          </a:p>
          <a:p>
            <a:pPr>
              <a:lnSpc>
                <a:spcPct val="90000"/>
              </a:lnSpc>
            </a:pPr>
            <a:r>
              <a:rPr lang="ru-RU" altLang="ru-RU" sz="2100"/>
              <a:t>И, конечно, как и во всех схемах сериализации транзакций на основе блокировок, здесь возможны синхронизационные тупики 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0B3EC-59FC-4018-9C70-EBE18B364F3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5CE2-4EEB-4D93-A867-28F64DE1B7EA}" type="slidenum">
              <a:rPr lang="ru-RU" altLang="en-US"/>
              <a:pPr/>
              <a:t>114</a:t>
            </a:fld>
            <a:endParaRPr lang="ru-RU" alt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(15) В</a:t>
            </a:r>
            <a:r>
              <a:rPr lang="ru-RU" altLang="ru-RU" sz="1800" b="1"/>
              <a:t>ерсионно-блокировочный протокол сериализации транзакций для поддержки только читающих транзакций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Гибридный протокол, поддерживающий эффективное выполнение транзакций, не изменяющих состояние базы данных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 i="1"/>
              <a:t>Multiversion Protocol for Read-Only Transactions, ROMV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При применении этого протокола при образовании каждой транзакции явно указывается ее тип –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/>
              <a:t>только читающая (read-only) или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/>
              <a:t>изменяющая (update) транзакция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только читающих транзакциях допускается использование только операций чтения объектов базы данных, а в изменяющих транзакциях – операций и чтения, и записи. 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1D4-5F81-452C-8C4A-017F50E89AE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67F6-5101-4B9D-B02F-59A81CD67781}" type="slidenum">
              <a:rPr lang="ru-RU" altLang="en-US"/>
              <a:pPr/>
              <a:t>115</a:t>
            </a:fld>
            <a:endParaRPr lang="ru-RU" alt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(16) В</a:t>
            </a:r>
            <a:r>
              <a:rPr lang="ru-RU" altLang="ru-RU" sz="1800" b="1"/>
              <a:t>ерсионно-блокировочный протокол сериализации транзакций для поддержки только читающих транзакций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Изменяющие транзакции выполняются в соответствии с обычным протоколом 2PL,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перед выполнением операции чтения или записи объекта базы данных o этот объект должен быть заблокирован в режиме S или X соответственно,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блокировки объектов удерживаются до конца изменяющей транзакции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Каждая операции записи объекта o создает его новую версию, которая при завершении транзакции помечается временн</a:t>
            </a:r>
            <a:r>
              <a:rPr lang="ru-RU" altLang="ru-RU" sz="2600" i="1"/>
              <a:t>о</a:t>
            </a:r>
            <a:r>
              <a:rPr lang="ru-RU" altLang="ru-RU" sz="2600"/>
              <a:t>й меткой, соответствующей моменту фиксации этой транзакции 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A674-A569-4301-A5AE-F35EA74345A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4C32-7208-4609-A344-042DEA907197}" type="slidenum">
              <a:rPr lang="ru-RU" altLang="en-US"/>
              <a:pPr/>
              <a:t>116</a:t>
            </a:fld>
            <a:endParaRPr lang="ru-RU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(17) В</a:t>
            </a:r>
            <a:r>
              <a:rPr lang="ru-RU" altLang="ru-RU" sz="1800" b="1"/>
              <a:t>ерсионно-блокировочный протокол сериализации транзакций для поддержки только читающих транзакций (3)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Каждая только читающая транзакция при своем образовании получает соответствующую временн</a:t>
            </a:r>
            <a:r>
              <a:rPr lang="ru-RU" altLang="ru-RU" i="1"/>
              <a:t>у</a:t>
            </a:r>
            <a:r>
              <a:rPr lang="ru-RU" altLang="ru-RU"/>
              <a:t>ю метку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При выполнении операции чтения объекта базы данных o транзакция получает доступ к версии объекта </a:t>
            </a:r>
            <a:r>
              <a:rPr lang="ru-RU" altLang="ru-RU" i="1"/>
              <a:t>o</a:t>
            </a:r>
            <a:r>
              <a:rPr lang="ru-RU" altLang="ru-RU"/>
              <a:t>, образованной изменяющей транзакцией, которая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хронологически последней зафиксировалась к моменту образования данной читающей транзакции 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785-551E-486C-81A1-EC63B279907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D35E-CC99-497C-8A5B-E56C1F3C76CE}" type="slidenum">
              <a:rPr lang="ru-RU" altLang="en-US"/>
              <a:pPr/>
              <a:t>117</a:t>
            </a:fld>
            <a:endParaRPr lang="ru-RU" alt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(72)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(18) В</a:t>
            </a:r>
            <a:r>
              <a:rPr lang="ru-RU" altLang="ru-RU" sz="1800" b="1"/>
              <a:t>ерсионно-блокировочный протокол сериализации транзакций для поддержки только читающих транзакций (4)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Основным плюсом протокола ROMV по сравнению с ранее описанным протоколом 2V2PL является принципиальное отсутствие синхронизационных задержек при выполнении операций чтения только читающих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Если сравнивать ROMV с MVTO, то он выигрывает в принципиальном отсутствии откатов только читающих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Конечно, при работе изменяющих транзакций возможно возникновение синхронизационных тупиков и откатов, и здесь требуется использовать обычные методы распознавания и разрушения тупиков 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BAFE-4D73-4FAE-AC99-59306404718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06C0-5A9C-4E29-8EE9-4DBC883D9AEA}" type="slidenum">
              <a:rPr lang="ru-RU" altLang="en-US"/>
              <a:pPr/>
              <a:t>118</a:t>
            </a:fld>
            <a:endParaRPr lang="ru-RU" alt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(73)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Версионные методы (19) В</a:t>
            </a:r>
            <a:r>
              <a:rPr lang="ru-RU" altLang="ru-RU" sz="1800" b="1"/>
              <a:t>ерсионно-блокировочный протокол сериализации транзакций для поддержки только читающих транзакций (5)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При использовании протокола ROMV в базе данных может возникать произвольное число версий объектов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Требуется создание специального сборщика мусора, который должен удалять ненужные версии данных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Простейший сборщик мусора удаляет все неиспользуемые версии, значения временных меток которых меньше значения временной метки старейшей активной только читающей транзакции 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D2CA-58CB-4474-BA84-D321700C780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E817-F2EE-4B69-ADB0-C5727EBF663F}" type="slidenum">
              <a:rPr lang="ru-RU" altLang="en-US"/>
              <a:pPr/>
              <a:t>119</a:t>
            </a:fld>
            <a:endParaRPr lang="ru-RU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Заключение (1)</a:t>
            </a:r>
            <a:br>
              <a:rPr lang="ru-RU" altLang="ru-RU" sz="3200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В этой лекции описаны основные принципы управления транзакциями в системах управления базами данных, различные методы, алгоритмы и протоколы, способствующие достижению целей управления транзакциями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Следует заметить, что существует достаточно развитая теория управления транзакциями с собственными средствами формализации постановки задач и доказательства корректности алгоритмов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Для обеспечения более простого понимания сути материала в него не включены все эти формализмы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1166-AB63-4544-BFAC-D314267468F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E3E-4C67-41C6-871A-A4C928B6BD18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(8) </a:t>
            </a:r>
            <a:r>
              <a:rPr lang="ru-RU" altLang="ru-RU" sz="2000" b="1"/>
              <a:t>Транзакции и целостность баз данных (1)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Понятие транзакции имеет непосредственную связь с понятием целостности базы данных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Часто база данных может обладать такими ограничениями целостности, которые просто невозможно не нарушить, выполняя только один оператор изменения базы данных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Например, в базе данных СЛУЖАЩИЕ-ОТДЕЛЫ естественным ограничением целостности является совпадение значения атрибута ОТД_РАЗМЕР в кортеже таблицы ОТДЕЛЫ, описывающей данный отдел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(например, отдел 625),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с числом кортежей таблицы СЛУЖАЩИЕ, таких, что значение поля СЛУ_ОТД_НОМЕР равно 625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Как в этом случае принять на работу в отдел 625 нового сотрудника?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Независимо от того, какая операция будет выполнена первой,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вставка нового кортежа в таблице СОТРУДНИКИ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или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модификация существующего кортежа в отношении ОТДЕЛЫ,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после выполнения операции база данных окажется в нецелостном состоянии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D024-175A-41E1-AD67-5EF210DEFAA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5F9-DBB8-4075-BB9A-1111081B0B3D}" type="slidenum">
              <a:rPr lang="ru-RU" altLang="en-US"/>
              <a:pPr/>
              <a:t>120</a:t>
            </a:fld>
            <a:endParaRPr lang="ru-RU" alt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Заключение (2)</a:t>
            </a:r>
            <a:br>
              <a:rPr lang="ru-RU" altLang="ru-RU" sz="3200" b="1"/>
            </a:br>
            <a:r>
              <a:rPr lang="ru-RU" altLang="ru-RU" sz="1600" b="1"/>
              <a:t/>
            </a:r>
            <a:br>
              <a:rPr lang="ru-RU" altLang="ru-RU" sz="1600" b="1"/>
            </a:br>
            <a:endParaRPr lang="ru-RU" altLang="ru-RU" sz="1600" b="1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В лекции описаны два основных подхода к сериализации транзакций – на основе синхронизационных блокировок и временн</a:t>
            </a:r>
            <a:r>
              <a:rPr lang="ru-RU" altLang="ru-RU" sz="2100" i="1"/>
              <a:t>ы</a:t>
            </a:r>
            <a:r>
              <a:rPr lang="ru-RU" altLang="ru-RU" sz="2100"/>
              <a:t>х меток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У каждого из этих подходов имеются свои достоинства и недостатки, но на практике существенно больше распространен метод синхронизационных блокировок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заключение лекции были рассмотрены расширения этих подходов с применением версий объектов базы данных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Соответствующие алгоритмы и протоколы позволяют уменьшить число потенциальных конфликтов транзакций, но для их поддержки требуются дополнительные расходы внешней памяти и усложнение общей архитектуры СУБД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F9B6-00BA-4C7C-B93B-7C87A2F9B5B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C35C-0F05-4E02-83E0-5A3A4D184F41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(9) </a:t>
            </a:r>
            <a:r>
              <a:rPr lang="ru-RU" altLang="ru-RU" sz="2000" b="1"/>
              <a:t>Транзакции и целостность баз данных (2)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Для поддержки подобных ограничений целостности допускается их нарушение внутри транзакции с тем условием, чтобы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 моменту завершения транзакции условия целостности были соблюдены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системах с развитыми средствами ограничения и контроля целостности каждая транзакция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начинается при целостном состоянии базы данных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 должна оставить это состояние целостными после своего завершения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Несоблюдение этого условия приводит к тому, что вместо фиксации результатов транзакции происходит ее откат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т.е. вместо оператора COMMIT выполняется оператор ROLLBACK, и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база данных остается в таком состоянии, в котором находилась к моменту начала транзакции,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т.е. в целостном состоянии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2190-FEAC-476A-B0DC-3E716927851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FAD4E-450B-4D3B-84C8-CE1496602ECD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(10) </a:t>
            </a:r>
            <a:r>
              <a:rPr lang="ru-RU" altLang="ru-RU" sz="2000" b="1"/>
              <a:t>Транзакции и целостность баз данных (3)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Более точно, различаются два вида ограничений целостности: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немедленно проверяемые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откладываемые.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К немедленно проверяемым ограничениям целостности относятся такие ограничения, проверку которых бессмысленно или даже невозможно откладывать.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Примером ограничения, проверку которого откладывать бессмысленно, являются ограничения домена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например, возраст сотрудника не может превышать 150 лет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Более сложным ограничением, проверку которого невозможно отложить, является следующее: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зарплата сотрудника не может быть увеличена за одну операцию более чем на 100000 рублей.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Немедленно проверяемые ограничения целостности соответствуют уровню отдельных операторов языкового уровня СУБД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При их нарушениях не производится откат транзакции, а лишь отвергается соответствующий оператор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B9B7-E98A-4649-9D44-52C9D0D8AE3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591C-E33A-4767-95C3-52927E12A287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(11) </a:t>
            </a:r>
            <a:r>
              <a:rPr lang="ru-RU" altLang="ru-RU" sz="2000" b="1"/>
              <a:t>Транзакции и целостность баз данных (4)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Откладываемые ограничения целостности – это ограничения на базу данных, а не на какие-либо отдельные операции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 умолчанию такие ограничения проверяются при конце транзакции, и их нарушение вызывает автоматическую замену оператора COMMIT на оператор ROLLBACK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Однако в некоторых системах поддерживается специальный оператор насильственной проверки ограничений целостности внутри транзакции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Если после выполнения такого оператора обнаруживается, что условия целостности не выполнены, пользователь может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сам выполнить оператор ROLLBACK с откатом транзакции до ее начала или до установленной ранее точки сохранения или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постараться устранить причины нецелостного состояния базы данных внутри транзакции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видимо, это осмысленно только при использовании интерактивного режима работы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AF92-4FD3-4EDB-BA24-00383498BB3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49DBE-FBEC-4A53-8189-F3B763A9FD98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(12) </a:t>
            </a:r>
            <a:r>
              <a:rPr lang="ru-RU" altLang="ru-RU" sz="2000" b="1"/>
              <a:t>Транзакции и целостность баз данных (5)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Заметим, что концептуально в момент завершения транзакции проверяются все откладываемые ограничения целостности, определенные в этой базе данных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Однако в реализации стремятся при выполнении транзакции динамически выделить те ограничения целостности, которые действительно могли бы быть нарушены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Например, если при выполнении транзакции над базой данных СЛУЖАЩИЕ-ОТДЕЛЫ в ней не выполнялись операторы вставки или удаления кортежей из отношения СЛУЖАЩИЕ, то проверять упоминавшееся выше ограничение целостности не требуется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а для проверки подобных ограничений требуется достаточно большая работа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F8DCD-7A10-4697-BE60-1BF38A11665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40C0-9E94-4455-8A7A-DE2E14B36FFD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(13) </a:t>
            </a:r>
            <a:r>
              <a:rPr lang="ru-RU" altLang="ru-RU" sz="2000" b="1"/>
              <a:t>Транзакции и целостность баз данных (6)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Описанный механизм поддержки целостности баз данных обеспечивает требуемое свойство транзакций: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никакая транзакция не может быть зафиксирована, если ее действия нарушили целостность базы данных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Однако в этом подходе имеются два серьезных дефекта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Во-первых, если при выполнении транзакции не устанавливать точки сохранения и не проверять периодически соответствие текущего состояния базы данных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с точки зрения данной транзакции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ограничениям целостности, то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долговременно выполняемая транзакция вполне вероятно может быть «откачена» системой при выполнении завершающего оператора COMMIT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Это означает непроизводительный расход системных ресурсов и времени пользователей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Во-вторых, чем длиннее транзакция, модифицирующая состояние базы данных, тем потенциально больше ограничений целостности придется проверять при ее завершении и тем накладнее становится оператор COMMI</a:t>
            </a:r>
            <a:r>
              <a:rPr lang="en-US" altLang="ru-RU" sz="1700"/>
              <a:t>T</a:t>
            </a:r>
            <a:r>
              <a:rPr lang="ru-RU" altLang="ru-RU" sz="17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7CBA-CF85-45F0-98F6-71B141EEDF7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49FC-24F9-4FB0-878B-B8C6119A3EFA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</a:t>
            </a:r>
            <a:r>
              <a:rPr lang="en-US" altLang="ru-RU" sz="2400" b="1"/>
              <a:t>4</a:t>
            </a:r>
            <a:r>
              <a:rPr lang="ru-RU" altLang="ru-RU" sz="2400" b="1"/>
              <a:t>) </a:t>
            </a:r>
            <a:r>
              <a:rPr lang="ru-RU" altLang="ru-RU" sz="2000" b="1"/>
              <a:t>Транзакции и целостность баз данных (</a:t>
            </a:r>
            <a:r>
              <a:rPr lang="en-US" altLang="ru-RU" sz="2000" b="1"/>
              <a:t>7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Простое и элегантное решение этой проблемы предлагают Дейт и Дарвен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Авторы предлагают отказаться от откладываемых ограничений целостности базы данных, а вместо этого ввести составные операторы изменения базы данных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нечто наподобие блоков BEGIN … END, поддерживаемых в языках программирования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После выполнения каждого такого блока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или отдельного оператора изменения базы данных, используемого без операторов начала и конца блока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база данных должна находится в целостном состоянии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Если составной оператор нарушает ограничение целостности, то он целиком отвергается, и вырабатывается соответствующий код ошибки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Транзакция в этом случае не откатывается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При использовании такого подхода при выполнении оператора COMMIT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не требуется проверять ограничения целостности,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и каждая зафиксированная транзакция будет оставлять базу данных в целостном состоянии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D676-588B-42DB-A3D3-9FC7DD622D5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020D-9FAD-4BF1-85F0-417A9E73D87B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(15) </a:t>
            </a:r>
            <a:r>
              <a:rPr lang="ru-RU" altLang="ru-RU" sz="2000" b="1"/>
              <a:t>Транзакции и целостность баз данных (8)</a:t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Для реализации описанного подхода не требуются какие-либо новые механизмы, кроме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точек сохранения транзакции,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насильственной проверки ограничений целостности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частичных откатов транзакций,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а отмеченные ранее проблемы снимаются</a:t>
            </a:r>
          </a:p>
          <a:p>
            <a:pPr>
              <a:lnSpc>
                <a:spcPct val="90000"/>
              </a:lnSpc>
            </a:pPr>
            <a:r>
              <a:rPr lang="ru-RU" altLang="ru-RU"/>
              <a:t>К сожалению, этот подход на практике пока не применяется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B22-6AAF-4149-A8A0-C8CEE4CB226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2E24-CE30-4272-BECB-A821D546C053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Введение</a:t>
            </a:r>
          </a:p>
          <a:p>
            <a:r>
              <a:rPr lang="ru-RU" altLang="ru-RU"/>
              <a:t>Общее понятие транзакции и основные характеристики транзакций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Атомарность транзакций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Транзакции и целостность баз данных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Изолированность транзакций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Сериализация транзакций </a:t>
            </a:r>
          </a:p>
          <a:p>
            <a:pPr lvl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E227-DD27-4557-9207-BE27A436A43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01DC-AFDD-4AAC-AA9A-BC8262D82326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(15) </a:t>
            </a:r>
            <a:r>
              <a:rPr lang="ru-RU" altLang="ru-RU" sz="2000" b="1"/>
              <a:t>Изолированность транзакций (1)</a:t>
            </a:r>
            <a:br>
              <a:rPr lang="ru-RU" altLang="ru-RU" sz="2000" b="1"/>
            </a:br>
            <a:r>
              <a:rPr lang="ru-RU" altLang="ru-RU" sz="2000" b="1"/>
              <a:t/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В многопользовательских системах с одной базой данных одновременно может работать несколько пользователей или прикладных программ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Предельной задачей системы является обеспечение изолированности пользователей,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т.е. создание достоверной и надежной иллюзии того, что каждый из пользователей работает с базой данных в одиночку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120F-68B5-4250-8AD6-DB716E53014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FC5D-C890-4000-B4CB-5F0BA67DF2E8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(16) </a:t>
            </a:r>
            <a:r>
              <a:rPr lang="ru-RU" altLang="ru-RU" sz="2000" b="1"/>
              <a:t>Изолированность транзакций (2)</a:t>
            </a:r>
            <a:br>
              <a:rPr lang="ru-RU" altLang="ru-RU" sz="2000" b="1"/>
            </a:br>
            <a:r>
              <a:rPr lang="ru-RU" altLang="ru-RU" sz="2000" b="1"/>
              <a:t/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В связи со свойством сохранения целостности базы данных транзакции являются подходящими единицами изолированности пользователей</a:t>
            </a:r>
          </a:p>
          <a:p>
            <a:r>
              <a:rPr lang="ru-RU" altLang="ru-RU" sz="2600"/>
              <a:t>Действительно, если с каждым сеансом работы пользователя или приложений с базой данных ассоциируется транзакция, то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каждый пользователь начинает работу с согласованным состоянием базы данных, </a:t>
            </a:r>
          </a:p>
          <a:p>
            <a:pPr lvl="2">
              <a:buFontTx/>
              <a:buChar char="o"/>
            </a:pPr>
            <a:r>
              <a:rPr lang="ru-RU" altLang="ru-RU" sz="2000"/>
              <a:t>т.е. с таким состоянием, в котором база данных могла бы находиться, даже если бы пользователь работал с ней в одиночку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61D3-F1EB-448C-929A-0DC7F8EDAFE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329-EBDA-4A47-BACA-D31607A7C2DA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</a:t>
            </a:r>
            <a:r>
              <a:rPr lang="en-US" altLang="ru-RU" sz="2400" b="1"/>
              <a:t>7</a:t>
            </a:r>
            <a:r>
              <a:rPr lang="ru-RU" altLang="ru-RU" sz="2400" b="1"/>
              <a:t>) </a:t>
            </a:r>
            <a:r>
              <a:rPr lang="ru-RU" altLang="ru-RU" sz="2000" b="1"/>
              <a:t>Изолированность транзакций (</a:t>
            </a:r>
            <a:r>
              <a:rPr lang="en-US" altLang="ru-RU" sz="2000" b="1"/>
              <a:t>3</a:t>
            </a:r>
            <a:r>
              <a:rPr lang="ru-RU" altLang="ru-RU" sz="2000" b="1"/>
              <a:t>)</a:t>
            </a:r>
            <a:br>
              <a:rPr lang="ru-RU" altLang="ru-RU" sz="2000" b="1"/>
            </a:br>
            <a:r>
              <a:rPr lang="ru-RU" altLang="ru-RU" sz="2000" b="1"/>
              <a:t/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3400"/>
              <a:t>При соблюдении обязательного требования поддержки целостности базы данных возможно наличие нескольких уровней изолированности транзакций</a:t>
            </a:r>
            <a:endParaRPr lang="en-US" altLang="ru-RU" sz="3400"/>
          </a:p>
          <a:p>
            <a:pPr>
              <a:lnSpc>
                <a:spcPct val="90000"/>
              </a:lnSpc>
            </a:pPr>
            <a:r>
              <a:rPr lang="ru-RU" altLang="ru-RU" sz="3400"/>
              <a:t>Впервые эти уровни изолированности транзакций были установлены и описаны участниками проекта System 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C157D-D2B0-4046-88D7-1C76A0B841C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B1C82-586B-480A-A564-1FC15651239B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(18) </a:t>
            </a:r>
            <a:r>
              <a:rPr lang="ru-RU" altLang="ru-RU" sz="2000" b="1"/>
              <a:t>Изолированность транзакций (4)</a:t>
            </a:r>
            <a:br>
              <a:rPr lang="ru-RU" altLang="ru-RU" sz="2000" b="1"/>
            </a:br>
            <a:r>
              <a:rPr lang="ru-RU" altLang="ru-RU" sz="1600" b="1"/>
              <a:t>Потерянные изменения (1)</a:t>
            </a:r>
            <a:endParaRPr lang="ru-RU" altLang="ru-RU" sz="2000" b="1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В момент времени t1 </a:t>
            </a:r>
            <a:br>
              <a:rPr lang="ru-RU" altLang="ru-RU" sz="2600"/>
            </a:br>
            <a:r>
              <a:rPr lang="ru-RU" altLang="ru-RU" sz="2600"/>
              <a:t>транзакция T1 изменяет </a:t>
            </a:r>
            <a:br>
              <a:rPr lang="ru-RU" altLang="ru-RU" sz="2600"/>
            </a:br>
            <a:r>
              <a:rPr lang="ru-RU" altLang="ru-RU" sz="2600"/>
              <a:t>объект базы данных o </a:t>
            </a:r>
            <a:br>
              <a:rPr lang="ru-RU" altLang="ru-RU" sz="2600"/>
            </a:br>
            <a:r>
              <a:rPr lang="ru-RU" altLang="ru-RU" sz="2600"/>
              <a:t>(выполняет операцию W(o))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До завершения транзакции </a:t>
            </a:r>
            <a:br>
              <a:rPr lang="ru-RU" altLang="ru-RU" sz="2600"/>
            </a:br>
            <a:r>
              <a:rPr lang="ru-RU" altLang="ru-RU" sz="2600"/>
              <a:t>T1 в момент времени t2 &gt; t1 </a:t>
            </a:r>
            <a:br>
              <a:rPr lang="ru-RU" altLang="ru-RU" sz="2600"/>
            </a:br>
            <a:r>
              <a:rPr lang="ru-RU" altLang="ru-RU" sz="2600"/>
              <a:t>транзакция T2 также изменяет</a:t>
            </a:r>
            <a:br>
              <a:rPr lang="ru-RU" altLang="ru-RU" sz="2600"/>
            </a:br>
            <a:r>
              <a:rPr lang="ru-RU" altLang="ru-RU" sz="2600"/>
              <a:t>объект o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В момент времени t3 &gt; t2 транзакция T2 завершается оператором ROLLBACK (например, по причине нарушения ограничений целостности) </a:t>
            </a:r>
          </a:p>
        </p:txBody>
      </p:sp>
      <p:pic>
        <p:nvPicPr>
          <p:cNvPr id="46085" name="Picture 5" descr="pic9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773238"/>
            <a:ext cx="2879725" cy="223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931E-E399-4753-917E-7DB82E6CA51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A51D-9704-43FA-AD74-37DF7F996E08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(19) </a:t>
            </a:r>
            <a:r>
              <a:rPr lang="ru-RU" altLang="ru-RU" sz="2000" b="1"/>
              <a:t>Изолированность транзакций (5)</a:t>
            </a:r>
            <a:br>
              <a:rPr lang="ru-RU" altLang="ru-RU" sz="2000" b="1"/>
            </a:br>
            <a:r>
              <a:rPr lang="ru-RU" altLang="ru-RU" sz="1600" b="1"/>
              <a:t>Потерянные изменения (2)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Тогда при повторном</a:t>
            </a:r>
            <a:br>
              <a:rPr lang="ru-RU" altLang="ru-RU" sz="2600"/>
            </a:br>
            <a:r>
              <a:rPr lang="ru-RU" altLang="ru-RU" sz="2600"/>
              <a:t>чтении объекта 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выполнении операции </a:t>
            </a:r>
            <a:br>
              <a:rPr lang="ru-RU" altLang="ru-RU" sz="2200"/>
            </a:br>
            <a:r>
              <a:rPr lang="ru-RU" altLang="ru-RU" sz="2200"/>
              <a:t>R(o) </a:t>
            </a:r>
          </a:p>
          <a:p>
            <a:r>
              <a:rPr lang="ru-RU" altLang="ru-RU" sz="2600"/>
              <a:t>в момент времени t4 &gt; t3 </a:t>
            </a:r>
            <a:br>
              <a:rPr lang="ru-RU" altLang="ru-RU" sz="2600"/>
            </a:br>
            <a:r>
              <a:rPr lang="ru-RU" altLang="ru-RU" sz="2600"/>
              <a:t>транзакция T1 не видит </a:t>
            </a:r>
            <a:br>
              <a:rPr lang="ru-RU" altLang="ru-RU" sz="2600"/>
            </a:br>
            <a:r>
              <a:rPr lang="ru-RU" altLang="ru-RU" sz="2600"/>
              <a:t>своих изменений этого объекта, </a:t>
            </a:r>
            <a:br>
              <a:rPr lang="ru-RU" altLang="ru-RU" sz="2600"/>
            </a:br>
            <a:r>
              <a:rPr lang="ru-RU" altLang="ru-RU" sz="2600"/>
              <a:t>произведенных ранее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в частности, из-за этого может не удастся фиксация этой транзакции, что, возможно, повлечет потерю изменений у еще одной транзакции и т.д. </a:t>
            </a:r>
          </a:p>
        </p:txBody>
      </p:sp>
      <p:pic>
        <p:nvPicPr>
          <p:cNvPr id="47108" name="Picture 4" descr="pic9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773238"/>
            <a:ext cx="2879725" cy="223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715E-DAD5-466A-93FF-C35397CD9BE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42B7-F39F-4C01-889A-82FAC02B06A2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(19) </a:t>
            </a:r>
            <a:r>
              <a:rPr lang="ru-RU" altLang="ru-RU" sz="2000" b="1"/>
              <a:t>Изолированность транзакций (5)</a:t>
            </a:r>
            <a:br>
              <a:rPr lang="ru-RU" altLang="ru-RU" sz="2000" b="1"/>
            </a:br>
            <a:r>
              <a:rPr lang="ru-RU" altLang="ru-RU" sz="2000" b="1"/>
              <a:t> </a:t>
            </a:r>
            <a:r>
              <a:rPr lang="ru-RU" altLang="ru-RU" sz="1600" b="1"/>
              <a:t>Потерянные изменения (3)</a:t>
            </a:r>
            <a:r>
              <a:rPr lang="ru-RU" altLang="ru-RU" sz="2000" b="1"/>
              <a:t> </a:t>
            </a:r>
            <a:br>
              <a:rPr lang="ru-RU" altLang="ru-RU" sz="2000" b="1"/>
            </a:br>
            <a:r>
              <a:rPr lang="ru-RU" altLang="ru-RU" sz="2000" b="1"/>
              <a:t/>
            </a:r>
            <a:br>
              <a:rPr lang="ru-RU" altLang="ru-RU" sz="2000" b="1"/>
            </a:br>
            <a:endParaRPr lang="ru-RU" altLang="ru-RU" sz="2000" b="1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Такая ситуация называется ситуацией </a:t>
            </a:r>
            <a:r>
              <a:rPr lang="ru-RU" altLang="ru-RU" sz="2100" i="1"/>
              <a:t>потерянных изменений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Естественно, она противоречит требованию изолированности пользователей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Чтобы избежать такой ситуации в транзакции T1 требуется, чтобы до завершения транзакции T1 никакая другая транзакция не могла изменять никакой измененный транзакцией T1 объект o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частности, достаточно заблокировать доступ по изменению к объекту o до завершения транзакции T1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Отсутствие потерянных изменений является минимальным требованием к СУБД при обеспечении изолированности одновременно выполняемых транзакций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8143-1F4A-4DB4-ADC7-D594764E37C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F93A-8776-43AF-99E6-A0F918597045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(20)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(6)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000" b="1"/>
              <a:t>Отсутствие чтения «грязных» данных (1)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В момент времени t1 </a:t>
            </a:r>
            <a:br>
              <a:rPr lang="ru-RU" altLang="ru-RU" sz="2100"/>
            </a:br>
            <a:r>
              <a:rPr lang="ru-RU" altLang="ru-RU" sz="2100"/>
              <a:t>транзакция T1 изменяет </a:t>
            </a:r>
            <a:br>
              <a:rPr lang="ru-RU" altLang="ru-RU" sz="2100"/>
            </a:br>
            <a:r>
              <a:rPr lang="ru-RU" altLang="ru-RU" sz="2100"/>
              <a:t>объект базы данных o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выполняет операцию W(o)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момент времени t2 &gt; t1 </a:t>
            </a:r>
            <a:br>
              <a:rPr lang="ru-RU" altLang="ru-RU" sz="2100"/>
            </a:br>
            <a:r>
              <a:rPr lang="ru-RU" altLang="ru-RU" sz="2100"/>
              <a:t>транзакция T2 читает объект o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выполняет операцию R(o)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Поскольку транзакция T1 еще </a:t>
            </a:r>
            <a:br>
              <a:rPr lang="ru-RU" altLang="ru-RU" sz="2100"/>
            </a:br>
            <a:r>
              <a:rPr lang="ru-RU" altLang="ru-RU" sz="2100"/>
              <a:t>не завершена, транзакция T2 видит несогласованные «грязные» данные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частности, в момент времени t3 &gt; t2 транзакция T1 может завершиться откатом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например, по причине нарушения ограничений целостности </a:t>
            </a:r>
          </a:p>
        </p:txBody>
      </p:sp>
      <p:pic>
        <p:nvPicPr>
          <p:cNvPr id="49156" name="Picture 4" descr="pic9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700213"/>
            <a:ext cx="3168650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CA30-5BA9-42B3-8962-CEBD7ECE3F4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D9CA-F13A-4B6C-AA07-5DB0D74A90D8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(21)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(7)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000" b="1"/>
              <a:t>Отсутствие чтения «грязных» данных (2)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Эта ситуация тоже не соответствует требованию изолированности пользователей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каждый пользователь начинает свою транзакцию при согласованном состоянии базы данных и имеет право видеть только согласованные данные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Чтобы избежать ситуации чтения "грязных" данных, до завершения транзакции T1, изменившей объект базы данных o, никакая другая транзакция не должна читать объект o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например, достаточно заблокировать доступ по чтению к объекту o до завершения изменившей его транзакции T1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F9CD-9D55-4CB4-A3F8-86F41D53672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DC2B-0CFF-4B41-A3F4-C0400028DA91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(22)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(8)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000" b="1"/>
              <a:t>Отсутствие неповторяющихся чтений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В момент времени t1 </a:t>
            </a:r>
            <a:br>
              <a:rPr lang="ru-RU" altLang="ru-RU" sz="2600"/>
            </a:br>
            <a:r>
              <a:rPr lang="ru-RU" altLang="ru-RU" sz="2600"/>
              <a:t>транзакция T1 читает </a:t>
            </a:r>
            <a:br>
              <a:rPr lang="ru-RU" altLang="ru-RU" sz="2600"/>
            </a:br>
            <a:r>
              <a:rPr lang="ru-RU" altLang="ru-RU" sz="2600"/>
              <a:t>объект базы данных o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выполняет операцию R(o)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До завершения транзакции</a:t>
            </a:r>
            <a:br>
              <a:rPr lang="ru-RU" altLang="ru-RU" sz="2600"/>
            </a:br>
            <a:r>
              <a:rPr lang="ru-RU" altLang="ru-RU" sz="2600"/>
              <a:t>T1 в момент времени t2 &gt; t1</a:t>
            </a:r>
            <a:br>
              <a:rPr lang="ru-RU" altLang="ru-RU" sz="2600"/>
            </a:br>
            <a:r>
              <a:rPr lang="ru-RU" altLang="ru-RU" sz="2600"/>
              <a:t>транзакция T2 изменяет </a:t>
            </a:r>
            <a:br>
              <a:rPr lang="ru-RU" altLang="ru-RU" sz="2600"/>
            </a:br>
            <a:r>
              <a:rPr lang="ru-RU" altLang="ru-RU" sz="2600"/>
              <a:t>объект o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выполняет операцию W(o)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и успешно завершается оператором COMMIT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момент времени t3 &gt; t2 транзакция T1 повторно читает объект o и видит его измененное состояние </a:t>
            </a:r>
          </a:p>
        </p:txBody>
      </p:sp>
      <p:pic>
        <p:nvPicPr>
          <p:cNvPr id="51204" name="Picture 4" descr="pic9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700213"/>
            <a:ext cx="3095625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5728-B914-46EC-A417-B428C175E21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32B2-6463-4F53-B0CF-4D1C70F73E37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(23)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(9)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000" b="1"/>
              <a:t>Отсутствие неповторяющихся чтений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Чтобы избежать </a:t>
            </a:r>
            <a:r>
              <a:rPr lang="ru-RU" altLang="ru-RU" sz="2600" i="1"/>
              <a:t>неповторяющихся чтений</a:t>
            </a:r>
            <a:r>
              <a:rPr lang="ru-RU" altLang="ru-RU" sz="2600"/>
              <a:t>, до завершения транзакции T1 никакая другая транзакция не должна изменять объект 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для этого достаточно заблокировать доступ по записи к объекту o до завершения транзакции T1</a:t>
            </a:r>
          </a:p>
          <a:p>
            <a:r>
              <a:rPr lang="ru-RU" altLang="ru-RU" sz="2600"/>
              <a:t>Часто это является максимальным требованием к средствам обеспечения изолированности транзакций, хотя отсутствие неповторяющихся чтений еще не гарантирует реальной изолированности пользователей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342-AA80-49AA-AA95-6701871FB99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2C47-EDF6-4383-B7E4-AE8DB5215903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Методы сериализации транзакций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Синхронизационные блокировки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Синхронизационные тупики, их распознавание и разрушение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Метод временных меток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Методы сериализации транзакций на основе поддержки версий объектов базы данных </a:t>
            </a:r>
          </a:p>
          <a:p>
            <a:r>
              <a:rPr lang="ru-RU" altLang="ru-RU"/>
              <a:t>Заключение </a:t>
            </a:r>
          </a:p>
          <a:p>
            <a:pPr lvl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220-9D12-42E1-87A0-FA2E5D1158D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54677-F6E0-4510-89D5-892E14AC9F54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(24)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(10)</a:t>
            </a: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Существует возможность обеспечения разных уровней изолированности для разных транзакций, выполняющихся в одной системе баз данных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соответствующие операторы были предусмотрены уже в стандарте SQL:1992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Как уже отмечалось, для корректного соблюдения ограничений целостности достаточен первый уровень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Существует ряд приложений, которым хватает первого уровня изолированности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например, прикладные или системные статистические утилиты, для которых некорректность индивидуальных данных несущественна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этом удается существенно сократить накладные расходы СУБД и повысить общую эффективность.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3136-C05E-4A6E-A831-D6863B26896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5240-BD83-4F9D-A094-A2B29A105674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(25)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(11)</a:t>
            </a:r>
            <a:br>
              <a:rPr lang="ru-RU" altLang="ru-RU" sz="2200" b="1"/>
            </a:br>
            <a:r>
              <a:rPr lang="ru-RU" altLang="ru-RU" sz="2000" b="1"/>
              <a:t>Проблема фантомов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К более тонким проблемам</a:t>
            </a:r>
            <a:br>
              <a:rPr lang="ru-RU" altLang="ru-RU" sz="2600"/>
            </a:br>
            <a:r>
              <a:rPr lang="ru-RU" altLang="ru-RU" sz="2600"/>
              <a:t>изолированности транзакций</a:t>
            </a:r>
            <a:br>
              <a:rPr lang="ru-RU" altLang="ru-RU" sz="2600"/>
            </a:br>
            <a:r>
              <a:rPr lang="ru-RU" altLang="ru-RU" sz="2600"/>
              <a:t>относится так называемая</a:t>
            </a:r>
            <a:br>
              <a:rPr lang="ru-RU" altLang="ru-RU" sz="2600"/>
            </a:br>
            <a:r>
              <a:rPr lang="ru-RU" altLang="ru-RU" sz="2600"/>
              <a:t>проблема </a:t>
            </a:r>
            <a:r>
              <a:rPr lang="ru-RU" altLang="ru-RU" sz="2600" i="1"/>
              <a:t>кортежей-</a:t>
            </a:r>
            <a:br>
              <a:rPr lang="ru-RU" altLang="ru-RU" sz="2600" i="1"/>
            </a:br>
            <a:r>
              <a:rPr lang="ru-RU" altLang="ru-RU" sz="2600" i="1"/>
              <a:t>«фантомов»</a:t>
            </a:r>
            <a:r>
              <a:rPr lang="ru-RU" altLang="ru-RU" sz="2600"/>
              <a:t>, приводящая </a:t>
            </a:r>
            <a:br>
              <a:rPr lang="ru-RU" altLang="ru-RU" sz="2600"/>
            </a:br>
            <a:r>
              <a:rPr lang="ru-RU" altLang="ru-RU" sz="2600"/>
              <a:t>к ситуациям, которые также </a:t>
            </a:r>
            <a:br>
              <a:rPr lang="ru-RU" altLang="ru-RU" sz="2600"/>
            </a:br>
            <a:r>
              <a:rPr lang="ru-RU" altLang="ru-RU" sz="2600"/>
              <a:t>противоречат изолированности</a:t>
            </a:r>
            <a:br>
              <a:rPr lang="ru-RU" altLang="ru-RU" sz="2600"/>
            </a:br>
            <a:r>
              <a:rPr lang="ru-RU" altLang="ru-RU" sz="2600"/>
              <a:t>пользователей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момент времени t1 транзакция T1 выполняет оператор выборки кортежей таблицы Tab с условием выборки 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выбирается часть кортежей таблицы Tab, удовлетворяющих условию S  </a:t>
            </a:r>
          </a:p>
        </p:txBody>
      </p:sp>
      <p:pic>
        <p:nvPicPr>
          <p:cNvPr id="54276" name="Picture 4" descr="pic9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700213"/>
            <a:ext cx="2735263" cy="1512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FA1E-7721-4BCF-A1C7-15E962483A3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8E870-21FD-44A5-A31A-DD5698DEB39D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(26)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(12)</a:t>
            </a:r>
            <a:br>
              <a:rPr lang="ru-RU" altLang="ru-RU" sz="2200" b="1"/>
            </a:br>
            <a:r>
              <a:rPr lang="ru-RU" altLang="ru-RU" sz="2000" b="1"/>
              <a:t>Проблема фантомов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До завершения </a:t>
            </a:r>
            <a:br>
              <a:rPr lang="ru-RU" altLang="ru-RU" sz="2600"/>
            </a:br>
            <a:r>
              <a:rPr lang="ru-RU" altLang="ru-RU" sz="2600"/>
              <a:t>транзакции T1 в момент </a:t>
            </a:r>
            <a:br>
              <a:rPr lang="ru-RU" altLang="ru-RU" sz="2600"/>
            </a:br>
            <a:r>
              <a:rPr lang="ru-RU" altLang="ru-RU" sz="2600"/>
              <a:t>времени t2 &gt; t1 транзакция</a:t>
            </a:r>
            <a:br>
              <a:rPr lang="ru-RU" altLang="ru-RU" sz="2600"/>
            </a:br>
            <a:r>
              <a:rPr lang="ru-RU" altLang="ru-RU" sz="2600"/>
              <a:t>T2 вставляет в таблицу Tab </a:t>
            </a:r>
            <a:br>
              <a:rPr lang="ru-RU" altLang="ru-RU" sz="2600"/>
            </a:br>
            <a:r>
              <a:rPr lang="ru-RU" altLang="ru-RU" sz="2600"/>
              <a:t>новый кортеж r, удовлетворяющий условию S, и успешно завершается</a:t>
            </a:r>
          </a:p>
          <a:p>
            <a:r>
              <a:rPr lang="ru-RU" altLang="ru-RU" sz="2600"/>
              <a:t>В момент времени t3 &gt; t2 транзакция T1 повторно выполняет тот же оператор выборки, и в результате появляется кортеж, который отсутствовал при первом выполнении оператора. </a:t>
            </a:r>
          </a:p>
        </p:txBody>
      </p:sp>
      <p:pic>
        <p:nvPicPr>
          <p:cNvPr id="55300" name="Picture 4" descr="pic9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700213"/>
            <a:ext cx="2735263" cy="1512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22FE-6014-442D-9A05-3562509E587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7F1D-DC35-4DAB-80E6-55A8766C81A5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(27)</a:t>
            </a:r>
            <a:r>
              <a:rPr lang="ru-RU" altLang="ru-RU" sz="2800" b="1"/>
              <a:t> </a:t>
            </a:r>
            <a:r>
              <a:rPr lang="ru-RU" altLang="ru-RU" sz="2200" b="1"/>
              <a:t>Изолированность транзакций (13)</a:t>
            </a:r>
            <a:br>
              <a:rPr lang="ru-RU" altLang="ru-RU" sz="2200" b="1"/>
            </a:br>
            <a:r>
              <a:rPr lang="ru-RU" altLang="ru-RU" sz="2000" b="1"/>
              <a:t>Проблема фантомов (3)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Конечно, такая ситуация противоречит идее изолированности транзакций и может возникнуть даже на третьем уровне изолированности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Чтобы избежать появления кортежей-фантомов, требуется более высокий «логический» уровень изоляции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Идеи требуемого механизма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предикатные синхронизационные блокировки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появились также еще во время выполнения проекта System R, но в большинстве систем не реализованы.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86A3-6EA7-4550-AF73-69A4CBE62D8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BDC7-8BD5-4DD7-A500-21A22111B023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(28)</a:t>
            </a:r>
            <a:r>
              <a:rPr lang="ru-RU" altLang="ru-RU" sz="2800" b="1"/>
              <a:t> </a:t>
            </a:r>
            <a:r>
              <a:rPr lang="ru-RU" altLang="ru-RU" sz="2200" b="1"/>
              <a:t>Сериализация транзакций (1)</a:t>
            </a:r>
            <a:br>
              <a:rPr lang="ru-RU" altLang="ru-RU" sz="2200" b="1"/>
            </a:b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Чтобы добиться изолированности транзакций, в СУБД должны использоваться какие-либо методы регулирования совместного выполнения транзакций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Пусть в системе одновременно выполняется некоторое множество транзакций S = {T1, T2, …, T</a:t>
            </a:r>
            <a:r>
              <a:rPr lang="ru-RU" altLang="ru-RU" sz="2100" i="1"/>
              <a:t>n</a:t>
            </a:r>
            <a:r>
              <a:rPr lang="ru-RU" altLang="ru-RU" sz="2100"/>
              <a:t>}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План (способ) выполнения набора транзакций 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котором, вообще говоря, чередуются или реально параллельно выполняются операции разных транзакций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называется сериальным, если результат совместного выполнения транзакций эквивалентен результату некоторого последовательного выполнения этих же транзакций (T</a:t>
            </a:r>
            <a:r>
              <a:rPr lang="ru-RU" altLang="ru-RU" sz="2100" i="1"/>
              <a:t>i</a:t>
            </a:r>
            <a:r>
              <a:rPr lang="ru-RU" altLang="ru-RU" sz="2100"/>
              <a:t>1, T</a:t>
            </a:r>
            <a:r>
              <a:rPr lang="ru-RU" altLang="ru-RU" sz="2100" i="1"/>
              <a:t>i</a:t>
            </a:r>
            <a:r>
              <a:rPr lang="ru-RU" altLang="ru-RU" sz="2100"/>
              <a:t>2, …, T</a:t>
            </a:r>
            <a:r>
              <a:rPr lang="ru-RU" altLang="ru-RU" sz="2100" i="1"/>
              <a:t>in</a:t>
            </a:r>
            <a:r>
              <a:rPr lang="ru-RU" altLang="ru-RU" sz="21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8EDFF-D820-452C-82A9-D0D4596BCB8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91B3-C062-4109-892D-2F36C43D4CDC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(29)</a:t>
            </a:r>
            <a:r>
              <a:rPr lang="ru-RU" altLang="ru-RU" sz="2800" b="1"/>
              <a:t> </a:t>
            </a:r>
            <a:r>
              <a:rPr lang="ru-RU" altLang="ru-RU" sz="2200" b="1"/>
              <a:t>Сериализация транзакций (2)</a:t>
            </a:r>
            <a:br>
              <a:rPr lang="ru-RU" altLang="ru-RU" sz="2200" b="1"/>
            </a:b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Сериализация транзакций – это механизм их выполнения по некоторому сериальному плану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Обеспечение такого механизма является основной функцией компонента СУБД, ответственного за управление транзакциями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Система, в которой поддерживается сериализация транзакций, обеспечивает реальную изолированность пользователей.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Основная реализационная проблема состоит в выборе метода сериализации набора транзакций, который не слишком ограничивал бы чередование их операций или реальную параллельность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Приходящим на ум тривиальным решением является действительно последовательное выполнение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Но существуют ситуации, в которых можно выполнять операторы разных транзакций в любом порядке с сохранением свойства сериальности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Примерами могут служить только читающие транзакции, а также транзакции, не конфликтующие по объектам базы данных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54D2-BDA9-43C5-AD9C-1C4BDE8F858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9A8E-C4DC-43AD-A2DE-50BAD9FF4B22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Общее понятие транзакции и основные характеристики транзакций (30)</a:t>
            </a:r>
            <a:r>
              <a:rPr lang="ru-RU" altLang="ru-RU" sz="2800" b="1"/>
              <a:t> </a:t>
            </a:r>
            <a:r>
              <a:rPr lang="ru-RU" altLang="ru-RU" sz="2200" b="1"/>
              <a:t>Сериализация транзакций (3)</a:t>
            </a:r>
            <a:br>
              <a:rPr lang="ru-RU" altLang="ru-RU" sz="2200" b="1"/>
            </a:b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Между транзакциями T1 и T2 могут существовать следующие виды конфликтов: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W/W – транзакция T2 пытается изменять объект, измененный не закончившейся транзакцией T1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наличие такого конфликта может привести к возникновению ситуации потерянных изменений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R/W – транзакция T2 пытается изменять объект, прочитанный не закончившейся транзакцией T1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наличие такого конфликта может привести к возникновению ситуации неповторяющихся чтений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W/R – транзакция T2 пытается читать объект, измененный не закончившейся транзакцией T1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наличие такого конфликта может привести к возникновению ситуации «грязного» чтения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Практические методы сериализации транзакций основываются на учете этих конфликтов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094A-2DDE-4DE5-A54E-81E2D510ED2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35ED-158A-41F4-9980-D63CC51EE66F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/>
              <a:t>Существуют два базовых подхода к сериализации транзакций: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основанный на синхронизационных захватах объектов базы данных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основанный на использовании временных меток.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Суть обоих подходов состоит в обнаружении конфликтов транзакций и их устранении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Ниже мы рассмотрим эти подходы сравнительно подробно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Кроме того, кратко обсудим возможности использования версий объектов базы данных для ускорения выполнения «только читающих» транзакций,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т.е. транзакций, в которых не выполняются операции изменения базы данных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89D6-7B3C-4BD7-B883-BACDF2AF273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31F7C-D6EF-49DA-B685-0E6F84873FED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(2)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Предварительно заметим, что для каждого из подходов имеются две разновидности: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пессимистическая 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оптимистическая.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 применении пессимистических методов,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ориентированных на ситуации, когда конфликты возникают часто,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конфликты распознаются и разрешаются немедленно при их возникновении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Оптимистические методы основываются на том, что результаты всех операций модификации базы данных сохраняются в рабочей памяти транзакций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Реальная модификация базы данных производится только на стадии фиксации транзакции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Тогда же проверяется, не возникают ли конфликты с другими транзакциями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DDF2-0867-446B-8D91-AFBBEE6AD60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D375-A70F-48E7-B494-8A3C53D9658E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(3)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Далее мы ограничимся рассмотрением более распространенных пессимистических разновидностей методов сериализации транзакций</a:t>
            </a:r>
          </a:p>
          <a:p>
            <a:r>
              <a:rPr lang="ru-RU" altLang="ru-RU"/>
              <a:t>Пессимистические методы сравнительно просто трансформируются в свои оптимистические варианты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4EB6-01D7-481B-BA14-259697095DF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EA4-3EA6-481F-90A7-8F12581ED5DA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Введение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Поддержка механизма транзакций – показатель уровня развитости СУБД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Корректное поддержание транзакций является основой обеспечения целостности баз данных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поэтому транзакции вполне уместны и в однопользовательских персональных СУБД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Составляют базис изолированности пользователей в многопользовательских системах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Эти два аспекта взаимосвязаны, что и будет показано в этой лекции </a:t>
            </a:r>
          </a:p>
          <a:p>
            <a:pPr lvl="1">
              <a:lnSpc>
                <a:spcPct val="90000"/>
              </a:lnSpc>
            </a:pPr>
            <a:endParaRPr lang="ru-RU" altLang="ru-RU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8359-1D2E-47CF-840F-99560783629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C61-F4AE-46B6-98B4-B93E24CCD1B5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(4)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(1)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/>
              <a:t>Наиболее распространенным в централизованных СУБД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включающих системы, основанные на архитектуре «клиент-сервер»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является подход, основанный на соблюдении двухфазного протокола синхронизационных захватов объектов баз данных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Two-Phase Locking Protocol, 2PL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В общих чертах подход состоит в том, что перед выполнением любой операции в транзакции </a:t>
            </a:r>
            <a:r>
              <a:rPr lang="ru-RU" altLang="ru-RU" sz="2000" b="1"/>
              <a:t>T</a:t>
            </a:r>
            <a:r>
              <a:rPr lang="ru-RU" altLang="ru-RU" sz="2000"/>
              <a:t> над объектом базы данных </a:t>
            </a:r>
            <a:r>
              <a:rPr lang="ru-RU" altLang="ru-RU" sz="2000" b="1" i="1"/>
              <a:t>o</a:t>
            </a:r>
            <a:r>
              <a:rPr lang="ru-RU" altLang="ru-RU" sz="2000"/>
              <a:t> от имени транзакции </a:t>
            </a:r>
            <a:r>
              <a:rPr lang="ru-RU" altLang="ru-RU" sz="2000" b="1"/>
              <a:t>T</a:t>
            </a:r>
            <a:r>
              <a:rPr lang="ru-RU" altLang="ru-RU" sz="2000"/>
              <a:t> запрашивается синхронизационная блокировка объекта </a:t>
            </a:r>
            <a:r>
              <a:rPr lang="ru-RU" altLang="ru-RU" sz="2000" b="1" i="1"/>
              <a:t>o</a:t>
            </a:r>
            <a:r>
              <a:rPr lang="ru-RU" altLang="ru-RU" sz="2000"/>
              <a:t> в соответствующем режиме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зависимости от вида операции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BDED-3720-43B0-96F4-19A9B9AA12A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83ABB-70D7-45FD-B329-559674A992EF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(5)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(2)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Основными режимами синхронизационных блокировок являются следующие: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совместный режим – S (Shared) </a:t>
            </a:r>
          </a:p>
          <a:p>
            <a:pPr lvl="2">
              <a:buFontTx/>
              <a:buChar char="o"/>
            </a:pPr>
            <a:r>
              <a:rPr lang="ru-RU" altLang="ru-RU"/>
              <a:t>означающий совместную (по чтению) блокировку объекта и требуемый для выполнения операции чтения объекта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монопольный режим – X (eXclusive)</a:t>
            </a:r>
          </a:p>
          <a:p>
            <a:pPr lvl="2">
              <a:buFontTx/>
              <a:buChar char="o"/>
            </a:pPr>
            <a:r>
              <a:rPr lang="ru-RU" altLang="ru-RU"/>
              <a:t>означающий монопольную (по записи) блокировку объекта и требуемый для выполнения операций вставки, удаления и модификации объекта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76F-C631-45A7-98AC-C4E49E04D17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1E05-FE51-463A-8F96-46F42FA6BEEA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(6)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(3)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Блокировки одних и тех же объектов по чтению несколькими транзакциями совместимы,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нескольким транзакциям допускается одновременно читать один и тот же объект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Блокировка объекта одной транзакцией по чтению не совместима с блокировкой другой транзакцией того же объекта по записи,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никакой транзакции нельзя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/>
              <a:t>изменять объект, читаемый некоторой транзакцией </a:t>
            </a:r>
          </a:p>
          <a:p>
            <a:pPr lvl="3">
              <a:lnSpc>
                <a:spcPct val="80000"/>
              </a:lnSpc>
              <a:buFontTx/>
              <a:buChar char="•"/>
            </a:pPr>
            <a:r>
              <a:rPr lang="ru-RU" altLang="ru-RU" sz="1800"/>
              <a:t>кроме самой этой транзакции,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никакой транзакции нельзя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/>
              <a:t>читать объект, изменяемый некоторой транзакцией </a:t>
            </a:r>
          </a:p>
          <a:p>
            <a:pPr lvl="3">
              <a:lnSpc>
                <a:spcPct val="80000"/>
              </a:lnSpc>
              <a:buFontTx/>
              <a:buChar char="•"/>
            </a:pPr>
            <a:r>
              <a:rPr lang="ru-RU" altLang="ru-RU" sz="1800"/>
              <a:t>кроме самой этой транзакции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103F-7FB4-4E55-AB8B-771BD306F1F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6A36-44DD-472E-9F22-D1061337608D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(7)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(4)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Блокировки одного и того же объекта по записи разными транзакциями не совместимы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т.е. никакой транзакции нельзя изменять объект, изменяемый некоторой транзакцией</a:t>
            </a:r>
          </a:p>
          <a:p>
            <a:pPr lvl="2">
              <a:buFontTx/>
              <a:buChar char="o"/>
            </a:pPr>
            <a:r>
              <a:rPr lang="ru-RU" altLang="ru-RU"/>
              <a:t>кроме самой этой транзакции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E318-3BA8-4D60-8389-769ECB8C9FD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5B574-C6EC-47CE-B969-32E8AB06557E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(8)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(5)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Правила совместимости </a:t>
            </a:r>
            <a:br>
              <a:rPr lang="ru-RU" altLang="ru-RU" sz="2100"/>
            </a:br>
            <a:r>
              <a:rPr lang="ru-RU" altLang="ru-RU" sz="2100"/>
              <a:t>захватов одного объекта </a:t>
            </a:r>
            <a:br>
              <a:rPr lang="ru-RU" altLang="ru-RU" sz="2100"/>
            </a:br>
            <a:r>
              <a:rPr lang="ru-RU" altLang="ru-RU" sz="2100"/>
              <a:t>разными транзакциями </a:t>
            </a:r>
            <a:br>
              <a:rPr lang="ru-RU" altLang="ru-RU" sz="2100"/>
            </a:br>
            <a:r>
              <a:rPr lang="ru-RU" altLang="ru-RU" sz="2100"/>
              <a:t>приведены в таблице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первом столбце приведены </a:t>
            </a:r>
            <a:br>
              <a:rPr lang="ru-RU" altLang="ru-RU" sz="2100"/>
            </a:br>
            <a:r>
              <a:rPr lang="ru-RU" altLang="ru-RU" sz="2100"/>
              <a:t>возможные состояния объекта </a:t>
            </a:r>
            <a:br>
              <a:rPr lang="ru-RU" altLang="ru-RU" sz="2100"/>
            </a:br>
            <a:r>
              <a:rPr lang="ru-RU" altLang="ru-RU" sz="2100"/>
              <a:t>с точки зрения синхронизационных захватов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этом "-" соответствует состоянию объекта, для которого не установлен никакой захват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Транзакция, запросившая синхронизационный захват объекта БД, уже захваченный другой транзакцией в несовместимом режиме, блокируется до тех пор, пока захват с этого объекта не будет снят </a:t>
            </a:r>
          </a:p>
        </p:txBody>
      </p:sp>
      <p:pic>
        <p:nvPicPr>
          <p:cNvPr id="67588" name="Picture 4" descr="pic9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557338"/>
            <a:ext cx="1943100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FF4C-7CD4-45B8-9B0A-036C0084E76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76F4-D3FE-4D60-9B62-BD7473526D62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(9)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(6)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Заметим, что слово </a:t>
            </a:r>
            <a:br>
              <a:rPr lang="ru-RU" altLang="ru-RU" sz="2600"/>
            </a:br>
            <a:r>
              <a:rPr lang="ru-RU" altLang="ru-RU" sz="2600"/>
              <a:t>«нет»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отсутствие совместимости</a:t>
            </a:r>
            <a:br>
              <a:rPr lang="ru-RU" altLang="ru-RU" sz="2200"/>
            </a:br>
            <a:r>
              <a:rPr lang="ru-RU" altLang="ru-RU" sz="2200"/>
              <a:t>блокировок</a:t>
            </a:r>
          </a:p>
          <a:p>
            <a:r>
              <a:rPr lang="ru-RU" altLang="ru-RU" sz="2600"/>
              <a:t>в этой таблице соответствует описанным ранее возможным случаям конфликтов транзакций по доступу к объектам базы данных (W/W, R/W, W/R)</a:t>
            </a:r>
          </a:p>
          <a:p>
            <a:r>
              <a:rPr lang="ru-RU" altLang="ru-RU" sz="2600"/>
              <a:t>Совместимость S-блокировок соответствует тому, что конфликт R/R не существует </a:t>
            </a:r>
          </a:p>
        </p:txBody>
      </p:sp>
      <p:pic>
        <p:nvPicPr>
          <p:cNvPr id="68612" name="Picture 4" descr="pic9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557338"/>
            <a:ext cx="1943100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8DCD-895E-44EB-9A77-7110865BD92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2AE1E-0938-427C-9641-CAEC0D06D9E4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(10)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(7)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Для обеспечения сериализации транзакций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третьего уровня изолированности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синхронизационные блокировки объектов, произведенные по инициативе транзакции, можно снимать только при ее завершении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Это требование порождает двухфазный протокол синхронизационных захватов – 2PL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соответствии с этим протоколом выполнение транзакции разбивается на две фазы: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первая фаза транзакции (выполнение операций над базой данных) – накопление блокировок;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вторая фаза (фиксация или откат) – снятие блокировок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•"/>
            </a:pPr>
            <a:endParaRPr lang="ru-RU" altLang="ru-RU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E3E-DB31-42BB-B827-C3ED4AF7D90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90039-EDED-4443-A863-FE0F630B2A9B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(11)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(6)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Достаточно легко убедиться, что при соблюдении двухфазного протокола синхронизационных блокировок действительно обеспечивается сериализация транзакций на третьем уровне изолированности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Также легко видеть, что для обеспечения отсутствия потерянных данных достаточно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блокировать в режиме X изменяемые объекты базы данных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удерживать эти блокировки до конца транзакции,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а для обеспечения отсутствия чтения «грязных» данных достаточно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блокировать в режиме X изменяемые объекты до конца транзакции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блокировать в режиме S читаемые объекты на время выполнения операции чтения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•"/>
            </a:pP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7C07-67FB-4D9F-8403-FF7C9716F6D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AE31-6E2D-40AC-B0DE-787DB2790481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(12)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(7)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Основная проблема состоит в том, что следует считать объектом для синхронизационного захвата?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контексте реляционных баз данных возможны следующие альтернативы: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файл (сегмент в терминах System R) – физический (с точки зрения базы данных) объект, область хранения нескольких таблиц и, возможно, индексов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таблица – логический объект, соответствующий множеству кортежей данной таблицы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страница данных – физический объект, хранящий кортежи одной или нескольких таблиц, индексную или служебную информацию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кортеж – элементарный физический объект базы данных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•"/>
            </a:pP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D2A6-87B9-47B3-8F8C-1204874BA9B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952E-4F3F-48CF-8EB1-05084492B8CE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(13)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(8)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На самом деле, любая операция над объектом базы данных фактически воздействует и на объемлющие его объекты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Например, операция над кортежем является и операцией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над страницей,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в которой этот кортеж хранится,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над соответствующей таблицей,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 над файлом, содержащим таблицу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Поэтому действительно имеется выбор уровня объекта блокировки.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F168-3080-4A1F-8836-B03F801EE5C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B2C50-E222-4251-A84B-028EC8570B50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Общее понятие транзакции и основные характеристики транзакций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В современных СУБД поддерживается понятие транзакции, характеризуемое аббревиатурой ACID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Atomicy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Consistency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Isolation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Durability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В соответствии с этим понятием под транзакцией разумеется последовательность операций над базой данных, обладающая следующими свойствами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3AA1-D0C4-45A3-8167-880CA7EABF67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ABFB-0D7C-4E2E-B083-140647291890}" type="slidenum">
              <a:rPr lang="ru-RU" altLang="en-US"/>
              <a:pPr/>
              <a:t>50</a:t>
            </a:fld>
            <a:endParaRPr lang="ru-RU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(14)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(9)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Понятно, что для поддержки блокировок требуются системные ресурсы, и что чем крупнее объект синхронизационного захвата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неважно, какой природы этот объект – логический или физический,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тем меньше синхронизационных блокировок будет поддерживаться в системе, и на это, соответственно, будут тратиться меньшие накладные расходы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Более того, если устанавливать блокировки на уровне файлов или таблиц, то будет решена даже проблема фантомов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2FA6-F66B-4A32-BB69-C4EA9AD063E7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8539-BA1C-4882-B54D-8214F4A7220C}" type="slidenum">
              <a:rPr lang="ru-RU" altLang="en-US"/>
              <a:pPr/>
              <a:t>51</a:t>
            </a:fld>
            <a:endParaRPr lang="ru-RU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(15)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(10)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Но при использовании для блокировок крупных объектов возрастает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вероятность конфликтов транзакций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и, тем самым,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уменьшается допускаемая степень чередования их операций или реального параллельного выполнения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Фактически, при укрупнении объекта синхронизационной блокировки мы умышленно огрубляем ситуацию и видим конфликты в тех ситуациях, в которых на самом деле конфликтов нет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6C92-E9D2-4BF4-9A88-31D15EB7C1B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6DB7-2E3E-4EED-BA4E-935482A15E37}" type="slidenum">
              <a:rPr lang="ru-RU" altLang="en-US"/>
              <a:pPr/>
              <a:t>52</a:t>
            </a:fld>
            <a:endParaRPr lang="ru-RU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(16)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(11)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Разработчики многих систем начинали с использования страничных блокировок, полагая это некоторым компромиссом между стремлениями сократить накладные расходы и сохранить достаточно высокий уровень параллельности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Но это не очень хороший выбор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Использование страничных блокировок в двухфазном протоколе иногда вызывает очень неприятные синхронизационные проблемы, усложняющие организацию СУБД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эти проблемы связаны с тем, что страницы приходится блокировать на двух разных уровнях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уровне управления буферами страниц в основной памяти и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уровне выполнения логических операций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большинстве современных систем используются покортежные синхронизационные блокировки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F742-2F18-44DD-8FBB-B0737F00EF8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7ADC-87C7-4423-B608-FDF642F99960}" type="slidenum">
              <a:rPr lang="ru-RU" altLang="en-US"/>
              <a:pPr/>
              <a:t>53</a:t>
            </a:fld>
            <a:endParaRPr lang="ru-RU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Методы сериализации транзакций (17)</a:t>
            </a:r>
            <a:br>
              <a:rPr lang="ru-RU" altLang="ru-RU" sz="3600" b="1"/>
            </a:br>
            <a:r>
              <a:rPr lang="ru-RU" altLang="ru-RU" sz="2400" b="1"/>
              <a:t>Синхронизационные блокировки (12)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Но при этом возникает очередной вопрос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Если единицей блокировки является кортеж, то какие синхронизационные блокировки потребуются при выполнении таких операций как уничтожение заполненной таблицы?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Было бы довольно нелепо перед выполнением такой операции потребовать блокировки всех существующих кортежей таблицы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Кроме того, это не предотвратило бы возможности параллельной вставки нового кортежа в уничтожаемое отношение в некоторой другой транзакции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12EF-1436-4C6E-9E30-C7F03D839B15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9B84-1934-487F-9897-887178F82C5A}" type="slidenum">
              <a:rPr lang="ru-RU" altLang="en-US"/>
              <a:pPr/>
              <a:t>54</a:t>
            </a:fld>
            <a:endParaRPr lang="ru-RU" alt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(18)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(13)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Подобные рассуждения привели к разработке механизма гранулированных синхронизационных блокировок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При применении этого подхода синхронизационные блокировки могут запрашиваться по отношению к объектам разного уровня: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файлам, таблицам и кортежам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требуемый уровень объекта определяется тем, какая операция выполняется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например, для выполнения операции уничтожения таблицы объектом синхронизационной блокировки должна быть вся таблица, а для выполнения операции удаления кортежа – этот кортеж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Объект любого уровня может быть заблокирован в режиме S или 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DECC-688E-448F-B271-4FF4E6CDDC3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7324-868C-4F5B-B5BC-46033F26E031}" type="slidenum">
              <a:rPr lang="ru-RU" altLang="en-US"/>
              <a:pPr/>
              <a:t>55</a:t>
            </a:fld>
            <a:endParaRPr lang="ru-RU" alt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(19)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(14)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Для согласования блокировок разного уровня вводятся специальный протокол гранулированных блокировок и новые типы блокировок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Коротко говоря, перед установкой блокировки на некоторый объект базы данных в режиме S или X соответствующий объект верхнего уровня должен быть заблокирован в режиме IS, IX или SIX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Что же собой представляют эти режимы блокировок?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F5B44-6E63-4901-9EC8-87A8585AC73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13E98-10E9-4438-8C52-C105CCF13E2A}" type="slidenum">
              <a:rPr lang="ru-RU" altLang="en-US"/>
              <a:pPr/>
              <a:t>56</a:t>
            </a:fld>
            <a:endParaRPr lang="ru-RU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(15)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Блокировка в режиме IS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Intented for Shared lock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некоторого составного объекта o базы данных означает намерение заблокировать некоторый объект o', входящий в o, в совместном режиме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режиме S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Например, при намерении читать кортежи из таблицы Tab эта таблица должна быть заблокирована в режиме IS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а до этого в таком же режиме должен быть заблокирован файл, в котором располагается таблица Tab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BBF3-AC4F-456F-A716-53CA1C434BE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30C-1BB1-4EB9-AAC9-87CF0BB4B6A2}" type="slidenum">
              <a:rPr lang="ru-RU" altLang="en-US"/>
              <a:pPr/>
              <a:t>57</a:t>
            </a:fld>
            <a:endParaRPr lang="ru-RU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(16)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(4)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Блокировка в режиме IX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Intented for eXclusive lock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некоторого составного объекта o базы данных означает намерение заблокировать некоторый объект o', входящий в o, в монопольном режиме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режиме X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Например, для удаления кортежей из таблицы Tab эта таблица должна быть заблокирована в режиме IX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а до этого в таком же режиме должен быть заблокирован файл, в котором располагается таблица Tab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57CF-9345-4AF0-80EC-989C5E4BACB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63F-F3DD-46C9-B3A6-04BCF406DCE0}" type="slidenum">
              <a:rPr lang="ru-RU" altLang="en-US"/>
              <a:pPr/>
              <a:t>58</a:t>
            </a:fld>
            <a:endParaRPr lang="ru-RU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(22)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(17)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(5)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Блокировка в режиме SIX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Shared, Intented for eXclusive lock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некоторого составного объекта o базы данных означает совместную блокировку всего этого объекта с намерением впоследствии блокировать какие-либо входящие в него объекты в монопольном режиме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режиме X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Например, если выполняется длинная операция просмотра таблицы Tab с возможностью удаления некоторых просматриваемых кортежей, то экономичнее всего заблокировать таблицу Tab в режиме SIX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а до этого заблокировать в режиме IS файл, в котором располагается таблица Tab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C83F-0A79-456A-A029-9A3FD68E36C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E28B-61BF-4CCA-B8DE-51D8B28CD8D4}" type="slidenum">
              <a:rPr lang="ru-RU" altLang="en-US"/>
              <a:pPr/>
              <a:t>59</a:t>
            </a:fld>
            <a:endParaRPr lang="ru-RU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(23)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(18)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(6)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Таблица совместимости</a:t>
            </a:r>
            <a:br>
              <a:rPr lang="ru-RU" altLang="ru-RU" sz="2600"/>
            </a:br>
            <a:r>
              <a:rPr lang="ru-RU" altLang="ru-RU" sz="2600"/>
              <a:t>блокировок S, X, IS, IX и</a:t>
            </a:r>
            <a:br>
              <a:rPr lang="ru-RU" altLang="ru-RU" sz="2600"/>
            </a:br>
            <a:r>
              <a:rPr lang="ru-RU" altLang="ru-RU" sz="2600"/>
              <a:t>SIX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Поясним правила </a:t>
            </a:r>
            <a:br>
              <a:rPr lang="ru-RU" altLang="ru-RU" sz="2600"/>
            </a:br>
            <a:r>
              <a:rPr lang="ru-RU" altLang="ru-RU" sz="2600"/>
              <a:t>совместимости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Для атомарных объектов </a:t>
            </a:r>
            <a:br>
              <a:rPr lang="ru-RU" altLang="ru-RU" sz="2600"/>
            </a:br>
            <a:r>
              <a:rPr lang="ru-RU" altLang="ru-RU" sz="2600"/>
              <a:t>разумны только блокировки </a:t>
            </a:r>
            <a:br>
              <a:rPr lang="ru-RU" altLang="ru-RU" sz="2600"/>
            </a:br>
            <a:r>
              <a:rPr lang="ru-RU" altLang="ru-RU" sz="2600"/>
              <a:t>в режимах S и X, для которых правила совместимости остаются такими же, как прежде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Пусть теперь </a:t>
            </a:r>
            <a:r>
              <a:rPr lang="ru-RU" altLang="ru-RU" sz="2600" i="1"/>
              <a:t>o</a:t>
            </a:r>
            <a:r>
              <a:rPr lang="ru-RU" altLang="ru-RU" sz="2600"/>
              <a:t> – это некоторый составной объект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200"/>
          </a:p>
        </p:txBody>
      </p:sp>
      <p:pic>
        <p:nvPicPr>
          <p:cNvPr id="83972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557338"/>
            <a:ext cx="3065463" cy="241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BD28-C4C6-4D39-9758-2CA25750DDE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47F7-1966-44AD-B068-3CBCC4C70D50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Общее понятие транзакции и основные характеристики транзакций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i="1"/>
              <a:t>Атомарность (Atomicy)</a:t>
            </a:r>
            <a:r>
              <a:rPr lang="ru-RU" altLang="ru-RU" sz="26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Результаты всех операций, успешно выполненных в пределах транзакции, должны быть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2000"/>
              <a:t>отражены в состоянии базы данных,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2000"/>
              <a:t>либо в состоянии базы данных не должно быть отражено действие ни одной операции </a:t>
            </a:r>
          </a:p>
          <a:p>
            <a:pPr lvl="3">
              <a:lnSpc>
                <a:spcPct val="80000"/>
              </a:lnSpc>
              <a:buFontTx/>
              <a:buChar char="•"/>
            </a:pPr>
            <a:r>
              <a:rPr lang="ru-RU" altLang="ru-RU" sz="1800"/>
              <a:t>речь идет об операциях, изменяющих состояние базы данных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Свойство атомарности,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2000"/>
              <a:t>которое часто называют свойством “все или ничего”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позволяет относиться к транзакции, как к динамически образуемой составной операции над базой данных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2000"/>
              <a:t>в общем случае состав и порядок выполнения операций, выполняемых внутри транзакции, становится известным только на стадии выполнения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252E-2F57-4F9E-8760-EF93EAC5B1D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67DC-ED51-4A3D-A23F-D40F1D0BABE0}" type="slidenum">
              <a:rPr lang="ru-RU" altLang="en-US"/>
              <a:pPr/>
              <a:t>60</a:t>
            </a:fld>
            <a:endParaRPr lang="ru-RU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(24)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(19)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(7)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Тогда блокировка объекта </a:t>
            </a:r>
            <a:r>
              <a:rPr lang="ru-RU" altLang="ru-RU" sz="2600" i="1"/>
              <a:t>o</a:t>
            </a:r>
            <a:br>
              <a:rPr lang="ru-RU" altLang="ru-RU" sz="2600" i="1"/>
            </a:br>
            <a:r>
              <a:rPr lang="ru-RU" altLang="ru-RU" sz="2600"/>
              <a:t>в режиме X в транзакции T1 </a:t>
            </a:r>
            <a:br>
              <a:rPr lang="ru-RU" altLang="ru-RU" sz="2600"/>
            </a:br>
            <a:r>
              <a:rPr lang="ru-RU" altLang="ru-RU" sz="2600"/>
              <a:t>не совместима с блокировкой</a:t>
            </a:r>
            <a:br>
              <a:rPr lang="ru-RU" altLang="ru-RU" sz="2600"/>
            </a:br>
            <a:r>
              <a:rPr lang="ru-RU" altLang="ru-RU" sz="2600"/>
              <a:t>этого объекта в режимах X, S, </a:t>
            </a:r>
            <a:br>
              <a:rPr lang="ru-RU" altLang="ru-RU" sz="2600"/>
            </a:br>
            <a:r>
              <a:rPr lang="ru-RU" altLang="ru-RU" sz="2600"/>
              <a:t>IX, IS или SIX в транзакции T2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Действительно, блокировка </a:t>
            </a:r>
            <a:br>
              <a:rPr lang="ru-RU" altLang="ru-RU" sz="2600"/>
            </a:br>
            <a:r>
              <a:rPr lang="ru-RU" altLang="ru-RU" sz="2600"/>
              <a:t>объекта </a:t>
            </a:r>
            <a:r>
              <a:rPr lang="ru-RU" altLang="ru-RU" sz="2600" i="1"/>
              <a:t>o</a:t>
            </a:r>
            <a:r>
              <a:rPr lang="ru-RU" altLang="ru-RU" sz="2600"/>
              <a:t> в режиме X в </a:t>
            </a:r>
            <a:br>
              <a:rPr lang="ru-RU" altLang="ru-RU" sz="2600"/>
            </a:br>
            <a:r>
              <a:rPr lang="ru-RU" altLang="ru-RU" sz="2600"/>
              <a:t>транзакции T1 направлена на то, чтобы изменять объект </a:t>
            </a:r>
            <a:r>
              <a:rPr lang="ru-RU" altLang="ru-RU" sz="2600" i="1"/>
              <a:t>o</a:t>
            </a:r>
            <a:r>
              <a:rPr lang="ru-RU" altLang="ru-RU" sz="2600"/>
              <a:t> целиком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Несовместимость блокировки объекта </a:t>
            </a:r>
            <a:r>
              <a:rPr lang="ru-RU" altLang="ru-RU" sz="2600" i="1"/>
              <a:t>o</a:t>
            </a:r>
            <a:r>
              <a:rPr lang="ru-RU" altLang="ru-RU" sz="2600"/>
              <a:t> в режиме X в транзакции T1 с его блокировкой в режиме X или IX в транзакции T2 устраняет конфликты транзакций T1 и T2 вида W/W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200"/>
          </a:p>
        </p:txBody>
      </p:sp>
      <p:pic>
        <p:nvPicPr>
          <p:cNvPr id="84996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25-C3C1-450E-B045-FA8FB18AB2F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5343-58D4-4C4B-AB64-78EFB0E1A1FF}" type="slidenum">
              <a:rPr lang="ru-RU" altLang="en-US"/>
              <a:pPr/>
              <a:t>61</a:t>
            </a:fld>
            <a:endParaRPr lang="ru-RU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(25)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(20)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(8)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Несовместимость </a:t>
            </a:r>
            <a:br>
              <a:rPr lang="ru-RU" altLang="ru-RU" sz="2600"/>
            </a:br>
            <a:r>
              <a:rPr lang="ru-RU" altLang="ru-RU" sz="2600"/>
              <a:t>блокировки объекта </a:t>
            </a:r>
            <a:r>
              <a:rPr lang="ru-RU" altLang="ru-RU" sz="2600" i="1"/>
              <a:t>o</a:t>
            </a:r>
            <a:r>
              <a:rPr lang="ru-RU" altLang="ru-RU" sz="2600"/>
              <a:t> в </a:t>
            </a:r>
            <a:br>
              <a:rPr lang="ru-RU" altLang="ru-RU" sz="2600"/>
            </a:br>
            <a:r>
              <a:rPr lang="ru-RU" altLang="ru-RU" sz="2600"/>
              <a:t>режиме X в транзакции T1 с </a:t>
            </a:r>
            <a:br>
              <a:rPr lang="ru-RU" altLang="ru-RU" sz="2600"/>
            </a:br>
            <a:r>
              <a:rPr lang="ru-RU" altLang="ru-RU" sz="2600"/>
              <a:t>его блокировкой в режиме S </a:t>
            </a:r>
            <a:br>
              <a:rPr lang="ru-RU" altLang="ru-RU" sz="2600"/>
            </a:br>
            <a:r>
              <a:rPr lang="ru-RU" altLang="ru-RU" sz="2600"/>
              <a:t>или IS в транзакции T2 </a:t>
            </a:r>
            <a:br>
              <a:rPr lang="ru-RU" altLang="ru-RU" sz="2600"/>
            </a:br>
            <a:r>
              <a:rPr lang="ru-RU" altLang="ru-RU" sz="2600"/>
              <a:t>устраняет конфликты </a:t>
            </a:r>
            <a:br>
              <a:rPr lang="ru-RU" altLang="ru-RU" sz="2600"/>
            </a:br>
            <a:r>
              <a:rPr lang="ru-RU" altLang="ru-RU" sz="2600"/>
              <a:t>транзакций T1 и T2 вида W/R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Наконец, несовместимость блокировки объекта </a:t>
            </a:r>
            <a:r>
              <a:rPr lang="ru-RU" altLang="ru-RU" sz="2600" i="1"/>
              <a:t>o</a:t>
            </a:r>
            <a:r>
              <a:rPr lang="ru-RU" altLang="ru-RU" sz="2600"/>
              <a:t> в режиме X в транзакции T1 с его блокировкой в режиме SIX в транзакции T2 устраняет конфликты транзакций T1 и T2 вида W/R и W/W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200"/>
          </a:p>
        </p:txBody>
      </p:sp>
      <p:pic>
        <p:nvPicPr>
          <p:cNvPr id="86020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2DA-C104-405F-A437-34BE6EAD486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68B8-2C02-4729-8FB7-191E1ECF66C8}" type="slidenum">
              <a:rPr lang="ru-RU" altLang="en-US"/>
              <a:pPr/>
              <a:t>62</a:t>
            </a:fld>
            <a:endParaRPr lang="ru-RU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(26)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(21)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(9)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Блокировка объекта </a:t>
            </a:r>
            <a:r>
              <a:rPr lang="ru-RU" altLang="ru-RU" i="1"/>
              <a:t>o</a:t>
            </a:r>
            <a:r>
              <a:rPr lang="ru-RU" altLang="ru-RU"/>
              <a:t> в </a:t>
            </a:r>
            <a:br>
              <a:rPr lang="ru-RU" altLang="ru-RU"/>
            </a:br>
            <a:r>
              <a:rPr lang="ru-RU" altLang="ru-RU"/>
              <a:t>режиме S в транзакции T1 </a:t>
            </a:r>
            <a:br>
              <a:rPr lang="ru-RU" altLang="ru-RU"/>
            </a:br>
            <a:r>
              <a:rPr lang="ru-RU" altLang="ru-RU"/>
              <a:t>совместима с блокировкой </a:t>
            </a:r>
            <a:br>
              <a:rPr lang="ru-RU" altLang="ru-RU"/>
            </a:br>
            <a:r>
              <a:rPr lang="ru-RU" altLang="ru-RU"/>
              <a:t>этого объекта в режимах S </a:t>
            </a:r>
            <a:br>
              <a:rPr lang="ru-RU" altLang="ru-RU"/>
            </a:br>
            <a:r>
              <a:rPr lang="ru-RU" altLang="ru-RU"/>
              <a:t>или IS в транзакции T2,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поскольку эти блокировки в транзакциях T1 и T2 направлены только на то, чтобы только читать некоторые объекты </a:t>
            </a:r>
            <a:r>
              <a:rPr lang="ru-RU" altLang="ru-RU" i="1"/>
              <a:t>o</a:t>
            </a:r>
            <a:r>
              <a:rPr lang="ru-RU" altLang="ru-RU"/>
              <a:t>', входящие в </a:t>
            </a:r>
            <a:r>
              <a:rPr lang="ru-RU" altLang="ru-RU" i="1"/>
              <a:t>o</a:t>
            </a:r>
            <a:r>
              <a:rPr lang="ru-RU" altLang="ru-RU"/>
              <a:t> </a:t>
            </a:r>
          </a:p>
          <a:p>
            <a:pPr lvl="1">
              <a:buFont typeface="Wingdings" panose="05000000000000000000" pitchFamily="2" charset="2"/>
              <a:buNone/>
            </a:pPr>
            <a:endParaRPr lang="ru-RU" altLang="ru-RU"/>
          </a:p>
        </p:txBody>
      </p:sp>
      <p:pic>
        <p:nvPicPr>
          <p:cNvPr id="87044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76CF-EC06-41B7-A13B-6B4EE59808E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E25CA-914C-4383-8F96-807628FE66E2}" type="slidenum">
              <a:rPr lang="ru-RU" altLang="en-US"/>
              <a:pPr/>
              <a:t>63</a:t>
            </a:fld>
            <a:endParaRPr lang="ru-RU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(27)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(22)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(10)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Блокировка объекта </a:t>
            </a:r>
            <a:r>
              <a:rPr lang="ru-RU" altLang="ru-RU" sz="2100" i="1"/>
              <a:t>o</a:t>
            </a:r>
            <a:r>
              <a:rPr lang="ru-RU" altLang="ru-RU" sz="2100"/>
              <a:t> в </a:t>
            </a:r>
            <a:br>
              <a:rPr lang="ru-RU" altLang="ru-RU" sz="2100"/>
            </a:br>
            <a:r>
              <a:rPr lang="ru-RU" altLang="ru-RU" sz="2100"/>
              <a:t>режиме S в транзакции T1 </a:t>
            </a:r>
            <a:br>
              <a:rPr lang="ru-RU" altLang="ru-RU" sz="2100"/>
            </a:br>
            <a:r>
              <a:rPr lang="ru-RU" altLang="ru-RU" sz="2100"/>
              <a:t>не совместима с </a:t>
            </a:r>
            <a:br>
              <a:rPr lang="ru-RU" altLang="ru-RU" sz="2100"/>
            </a:br>
            <a:r>
              <a:rPr lang="ru-RU" altLang="ru-RU" sz="2100"/>
              <a:t>блокировкой этого объекта </a:t>
            </a:r>
            <a:br>
              <a:rPr lang="ru-RU" altLang="ru-RU" sz="2100"/>
            </a:br>
            <a:r>
              <a:rPr lang="ru-RU" altLang="ru-RU" sz="2100"/>
              <a:t>в режимах X, IX или SIX в </a:t>
            </a:r>
            <a:br>
              <a:rPr lang="ru-RU" altLang="ru-RU" sz="2100"/>
            </a:br>
            <a:r>
              <a:rPr lang="ru-RU" altLang="ru-RU" sz="2100"/>
              <a:t>транзакции T2,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поскольку любая из этих блокировок </a:t>
            </a:r>
            <a:br>
              <a:rPr lang="ru-RU" altLang="ru-RU" sz="2000"/>
            </a:br>
            <a:r>
              <a:rPr lang="ru-RU" altLang="ru-RU" sz="2000"/>
              <a:t>направлена на то, чтобы изменять в транзакции T2 объект o целиком или какой-либо объект </a:t>
            </a:r>
            <a:r>
              <a:rPr lang="ru-RU" altLang="ru-RU" sz="2000" i="1"/>
              <a:t>o</a:t>
            </a:r>
            <a:r>
              <a:rPr lang="ru-RU" altLang="ru-RU" sz="2000"/>
              <a:t>', входящий в o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Несовместимость блокировки объекта </a:t>
            </a:r>
            <a:r>
              <a:rPr lang="ru-RU" altLang="ru-RU" sz="2100" i="1"/>
              <a:t>o</a:t>
            </a:r>
            <a:r>
              <a:rPr lang="ru-RU" altLang="ru-RU" sz="2100"/>
              <a:t> в режиме S в транзакции T1 с блокировкой этого объекта в режимах X, IX или SIX в транзакции T2, тем самым, устраняет конфликты транзакций T1 и T2 вида R/W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  <p:pic>
        <p:nvPicPr>
          <p:cNvPr id="88068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60A-AF49-473B-88F5-832C123DA39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0BD4-909B-42B9-B391-26B95829292E}" type="slidenum">
              <a:rPr lang="ru-RU" altLang="en-US"/>
              <a:pPr/>
              <a:t>64</a:t>
            </a:fld>
            <a:endParaRPr lang="ru-RU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(23)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Блокировка объекта </a:t>
            </a:r>
            <a:r>
              <a:rPr lang="ru-RU" altLang="ru-RU" sz="2600" i="1"/>
              <a:t>o</a:t>
            </a:r>
            <a:r>
              <a:rPr lang="ru-RU" altLang="ru-RU" sz="2600"/>
              <a:t> в </a:t>
            </a:r>
            <a:br>
              <a:rPr lang="ru-RU" altLang="ru-RU" sz="2600"/>
            </a:br>
            <a:r>
              <a:rPr lang="ru-RU" altLang="ru-RU" sz="2600"/>
              <a:t>режиме IХ в транзакции T1 </a:t>
            </a:r>
            <a:br>
              <a:rPr lang="ru-RU" altLang="ru-RU" sz="2600"/>
            </a:br>
            <a:r>
              <a:rPr lang="ru-RU" altLang="ru-RU" sz="2600"/>
              <a:t>совместима с блокировкой </a:t>
            </a:r>
            <a:br>
              <a:rPr lang="ru-RU" altLang="ru-RU" sz="2600"/>
            </a:br>
            <a:r>
              <a:rPr lang="ru-RU" altLang="ru-RU" sz="2600"/>
              <a:t>этого же объекта в режимах</a:t>
            </a:r>
            <a:br>
              <a:rPr lang="ru-RU" altLang="ru-RU" sz="2600"/>
            </a:br>
            <a:r>
              <a:rPr lang="ru-RU" altLang="ru-RU" sz="2600"/>
              <a:t>IS или IX в транзакции T2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Действительно, блокировка </a:t>
            </a:r>
            <a:br>
              <a:rPr lang="ru-RU" altLang="ru-RU" sz="2600"/>
            </a:br>
            <a:r>
              <a:rPr lang="ru-RU" altLang="ru-RU" sz="2600"/>
              <a:t>объекта </a:t>
            </a:r>
            <a:r>
              <a:rPr lang="ru-RU" altLang="ru-RU" sz="2600" i="1"/>
              <a:t>o</a:t>
            </a:r>
            <a:r>
              <a:rPr lang="ru-RU" altLang="ru-RU" sz="2600"/>
              <a:t> в режиме IX в транзакции T1 направлена на то, чтобы в этой транзакции изменять какой-либо объект </a:t>
            </a:r>
            <a:r>
              <a:rPr lang="ru-RU" altLang="ru-RU" sz="2600" i="1"/>
              <a:t>o</a:t>
            </a:r>
            <a:r>
              <a:rPr lang="ru-RU" altLang="ru-RU" sz="2600"/>
              <a:t>', входящий в </a:t>
            </a:r>
            <a:r>
              <a:rPr lang="ru-RU" altLang="ru-RU" sz="2600" i="1"/>
              <a:t>o</a:t>
            </a:r>
            <a:r>
              <a:rPr lang="ru-RU" altLang="ru-RU" sz="2600"/>
              <a:t>, а блокировка этого же объекта в режиме IS в транзакции T2 – на то, чтобы читать в транзакции T2 какой-либо объект </a:t>
            </a:r>
            <a:r>
              <a:rPr lang="ru-RU" altLang="ru-RU" sz="2600" i="1"/>
              <a:t>o</a:t>
            </a:r>
            <a:r>
              <a:rPr lang="ru-RU" altLang="ru-RU" sz="2600"/>
              <a:t>'', входящий в </a:t>
            </a:r>
            <a:r>
              <a:rPr lang="ru-RU" altLang="ru-RU" sz="2600" i="1"/>
              <a:t>o</a:t>
            </a:r>
            <a:r>
              <a:rPr lang="ru-RU" altLang="ru-RU" sz="26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200"/>
          </a:p>
        </p:txBody>
      </p:sp>
      <p:pic>
        <p:nvPicPr>
          <p:cNvPr id="89092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E3DE-6582-4159-8734-DC8FD28E700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4439-5F00-4DF9-8F0F-610A84D805E5}" type="slidenum">
              <a:rPr lang="ru-RU" altLang="en-US"/>
              <a:pPr/>
              <a:t>65</a:t>
            </a:fld>
            <a:endParaRPr lang="ru-RU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(29)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(24)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Если объекты </a:t>
            </a:r>
            <a:r>
              <a:rPr lang="ru-RU" altLang="ru-RU" sz="2100" i="1"/>
              <a:t>o</a:t>
            </a:r>
            <a:r>
              <a:rPr lang="ru-RU" altLang="ru-RU" sz="2100"/>
              <a:t>' и </a:t>
            </a:r>
            <a:r>
              <a:rPr lang="ru-RU" altLang="ru-RU" sz="2100" i="1"/>
              <a:t>o</a:t>
            </a:r>
            <a:r>
              <a:rPr lang="ru-RU" altLang="ru-RU" sz="2100"/>
              <a:t>'' – разные, </a:t>
            </a:r>
            <a:br>
              <a:rPr lang="ru-RU" altLang="ru-RU" sz="2100"/>
            </a:br>
            <a:r>
              <a:rPr lang="ru-RU" altLang="ru-RU" sz="2100"/>
              <a:t>то конфликт транзакций T1 и </a:t>
            </a:r>
            <a:br>
              <a:rPr lang="ru-RU" altLang="ru-RU" sz="2100"/>
            </a:br>
            <a:r>
              <a:rPr lang="ru-RU" altLang="ru-RU" sz="2100"/>
              <a:t>T2 не возникнет. Если </a:t>
            </a:r>
            <a:r>
              <a:rPr lang="ru-RU" altLang="ru-RU" sz="2100" i="1"/>
              <a:t>o</a:t>
            </a:r>
            <a:r>
              <a:rPr lang="ru-RU" altLang="ru-RU" sz="2100"/>
              <a:t>' = </a:t>
            </a:r>
            <a:r>
              <a:rPr lang="ru-RU" altLang="ru-RU" sz="2100" i="1"/>
              <a:t>o</a:t>
            </a:r>
            <a:r>
              <a:rPr lang="ru-RU" altLang="ru-RU" sz="2100"/>
              <a:t>'', </a:t>
            </a:r>
            <a:br>
              <a:rPr lang="ru-RU" altLang="ru-RU" sz="2100"/>
            </a:br>
            <a:r>
              <a:rPr lang="ru-RU" altLang="ru-RU" sz="2100"/>
              <a:t>то перед изменением этот </a:t>
            </a:r>
            <a:br>
              <a:rPr lang="ru-RU" altLang="ru-RU" sz="2100"/>
            </a:br>
            <a:r>
              <a:rPr lang="ru-RU" altLang="ru-RU" sz="2100"/>
              <a:t>объект будет заблокирован в </a:t>
            </a:r>
            <a:br>
              <a:rPr lang="ru-RU" altLang="ru-RU" sz="2100"/>
            </a:br>
            <a:r>
              <a:rPr lang="ru-RU" altLang="ru-RU" sz="2100"/>
              <a:t>транзакции T1 в режиме X, а </a:t>
            </a:r>
            <a:br>
              <a:rPr lang="ru-RU" altLang="ru-RU" sz="2100"/>
            </a:br>
            <a:r>
              <a:rPr lang="ru-RU" altLang="ru-RU" sz="2100"/>
              <a:t>перед чтением – в транзакции </a:t>
            </a:r>
            <a:br>
              <a:rPr lang="ru-RU" altLang="ru-RU" sz="2100"/>
            </a:br>
            <a:r>
              <a:rPr lang="ru-RU" altLang="ru-RU" sz="2100"/>
              <a:t>T2 в режиме S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Несовместимость этих блокировок позволит избежать конфликта транзакций T1 и T2 вида W/R, и для этого не требуется несовместимость блокировок IX и IS объекта </a:t>
            </a:r>
            <a:r>
              <a:rPr lang="ru-RU" altLang="ru-RU" sz="2100" i="1"/>
              <a:t>o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Аналогично обосновывается совместимость блокировок IX и IX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  <p:pic>
        <p:nvPicPr>
          <p:cNvPr id="90116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99F-C51F-4CD3-8D3D-79CD7B8CFA9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842-C7D0-4633-96AF-8290632D798B}" type="slidenum">
              <a:rPr lang="ru-RU" altLang="en-US"/>
              <a:pPr/>
              <a:t>66</a:t>
            </a:fld>
            <a:endParaRPr lang="ru-RU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(25)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Блокировка IХ не </a:t>
            </a:r>
            <a:br>
              <a:rPr lang="ru-RU" altLang="ru-RU" sz="2600"/>
            </a:br>
            <a:r>
              <a:rPr lang="ru-RU" altLang="ru-RU" sz="2600"/>
              <a:t>совместима с блокировкой S, </a:t>
            </a:r>
            <a:br>
              <a:rPr lang="ru-RU" altLang="ru-RU" sz="2600"/>
            </a:br>
            <a:r>
              <a:rPr lang="ru-RU" altLang="ru-RU" sz="2600"/>
              <a:t>поскольку иначе мог бы </a:t>
            </a:r>
            <a:br>
              <a:rPr lang="ru-RU" altLang="ru-RU" sz="2600"/>
            </a:br>
            <a:r>
              <a:rPr lang="ru-RU" altLang="ru-RU" sz="2600"/>
              <a:t>проявиться конфликт </a:t>
            </a:r>
            <a:br>
              <a:rPr lang="ru-RU" altLang="ru-RU" sz="2600"/>
            </a:br>
            <a:r>
              <a:rPr lang="ru-RU" altLang="ru-RU" sz="2600"/>
              <a:t>транзакций T1 и T2 вида W/R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Блокировка IХ не совместима </a:t>
            </a:r>
            <a:br>
              <a:rPr lang="ru-RU" altLang="ru-RU" sz="2600"/>
            </a:br>
            <a:r>
              <a:rPr lang="ru-RU" altLang="ru-RU" sz="2600"/>
              <a:t>с блокировкой X, поскольку </a:t>
            </a:r>
            <a:br>
              <a:rPr lang="ru-RU" altLang="ru-RU" sz="2600"/>
            </a:br>
            <a:r>
              <a:rPr lang="ru-RU" altLang="ru-RU" sz="2600"/>
              <a:t>иначе мог бы проявиться конфликт транзакций T1 и T2 вида W/W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Наконец, блокировка IХ не совместима с блокировкой SIX, поскольку иначе мог бы проявиться конфликт транзакций T1 и T2 вида W/R или W/W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200"/>
          </a:p>
        </p:txBody>
      </p:sp>
      <p:pic>
        <p:nvPicPr>
          <p:cNvPr id="91140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34E5-30FD-4E81-B4BE-341F1C9426C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5FF50-F85D-457F-BE44-3DDD12637A2B}" type="slidenum">
              <a:rPr lang="ru-RU" altLang="en-US"/>
              <a:pPr/>
              <a:t>67</a:t>
            </a:fld>
            <a:endParaRPr lang="ru-RU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(26)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(14)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Блокировка объекта </a:t>
            </a:r>
            <a:r>
              <a:rPr lang="ru-RU" altLang="ru-RU" sz="1900" i="1"/>
              <a:t>o</a:t>
            </a:r>
            <a:r>
              <a:rPr lang="ru-RU" altLang="ru-RU" sz="1900"/>
              <a:t> в режиме IS в </a:t>
            </a:r>
            <a:br>
              <a:rPr lang="ru-RU" altLang="ru-RU" sz="1900"/>
            </a:br>
            <a:r>
              <a:rPr lang="ru-RU" altLang="ru-RU" sz="1900"/>
              <a:t>транзакции T1 совместима с </a:t>
            </a:r>
            <a:br>
              <a:rPr lang="ru-RU" altLang="ru-RU" sz="1900"/>
            </a:br>
            <a:r>
              <a:rPr lang="ru-RU" altLang="ru-RU" sz="1900"/>
              <a:t>блокировкой этого же объекта в </a:t>
            </a:r>
            <a:br>
              <a:rPr lang="ru-RU" altLang="ru-RU" sz="1900"/>
            </a:br>
            <a:r>
              <a:rPr lang="ru-RU" altLang="ru-RU" sz="1900"/>
              <a:t>режимах S, IS, IX или SIX в </a:t>
            </a:r>
            <a:br>
              <a:rPr lang="ru-RU" altLang="ru-RU" sz="1900"/>
            </a:br>
            <a:r>
              <a:rPr lang="ru-RU" altLang="ru-RU" sz="1900"/>
              <a:t>транзакции T2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Совместимость с блокировкой в </a:t>
            </a:r>
            <a:br>
              <a:rPr lang="ru-RU" altLang="ru-RU" sz="1900"/>
            </a:br>
            <a:r>
              <a:rPr lang="ru-RU" altLang="ru-RU" sz="1900"/>
              <a:t>режиме S или IS уже обосновывалась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Покажем, что блокировка объекта </a:t>
            </a:r>
            <a:r>
              <a:rPr lang="ru-RU" altLang="ru-RU" sz="1900" i="1"/>
              <a:t>o</a:t>
            </a:r>
            <a:r>
              <a:rPr lang="ru-RU" altLang="ru-RU" sz="1900"/>
              <a:t> в </a:t>
            </a:r>
            <a:br>
              <a:rPr lang="ru-RU" altLang="ru-RU" sz="1900"/>
            </a:br>
            <a:r>
              <a:rPr lang="ru-RU" altLang="ru-RU" sz="1900"/>
              <a:t>режиме IS в транзакции T1 совместима с </a:t>
            </a:r>
            <a:br>
              <a:rPr lang="ru-RU" altLang="ru-RU" sz="1900"/>
            </a:br>
            <a:r>
              <a:rPr lang="ru-RU" altLang="ru-RU" sz="1900"/>
              <a:t>блокировкой того же объекта в режиме IX в транзакции T2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Действительно, блокировка объекта </a:t>
            </a:r>
            <a:r>
              <a:rPr lang="ru-RU" altLang="ru-RU" sz="1900" i="1"/>
              <a:t>o</a:t>
            </a:r>
            <a:r>
              <a:rPr lang="ru-RU" altLang="ru-RU" sz="1900"/>
              <a:t> в режиме IS в транзакции T1 направлена на то, чтобы в этой транзакции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читать какой-либо объект </a:t>
            </a:r>
            <a:r>
              <a:rPr lang="ru-RU" altLang="ru-RU" sz="1700" i="1"/>
              <a:t>o</a:t>
            </a:r>
            <a:r>
              <a:rPr lang="ru-RU" altLang="ru-RU" sz="1700"/>
              <a:t>', входящий в </a:t>
            </a:r>
            <a:r>
              <a:rPr lang="ru-RU" altLang="ru-RU" sz="1700" i="1"/>
              <a:t>o</a:t>
            </a:r>
            <a:r>
              <a:rPr lang="ru-RU" altLang="ru-RU" sz="1700"/>
              <a:t>,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а блокировка этого же объекта в режиме IX в транзакции T2 – на то, чтобы в транзакции T2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изменять какой-либо объект </a:t>
            </a:r>
            <a:r>
              <a:rPr lang="ru-RU" altLang="ru-RU" sz="1700" i="1"/>
              <a:t>o</a:t>
            </a:r>
            <a:r>
              <a:rPr lang="ru-RU" altLang="ru-RU" sz="1700"/>
              <a:t>'', входящий в </a:t>
            </a:r>
            <a:r>
              <a:rPr lang="ru-RU" altLang="ru-RU" sz="1700" i="1"/>
              <a:t>o</a:t>
            </a:r>
            <a:r>
              <a:rPr lang="ru-RU" altLang="ru-RU" sz="17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</p:txBody>
      </p:sp>
      <p:pic>
        <p:nvPicPr>
          <p:cNvPr id="92164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7462-92B9-409F-8540-E750E3AE307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5545-65AE-40FA-BAF4-88E39AFC8998}" type="slidenum">
              <a:rPr lang="ru-RU" altLang="en-US"/>
              <a:pPr/>
              <a:t>68</a:t>
            </a:fld>
            <a:endParaRPr lang="ru-RU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(32)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(27)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(15)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Если объекты </a:t>
            </a:r>
            <a:r>
              <a:rPr lang="ru-RU" altLang="ru-RU" sz="2100" i="1"/>
              <a:t>o</a:t>
            </a:r>
            <a:r>
              <a:rPr lang="ru-RU" altLang="ru-RU" sz="2100"/>
              <a:t>' и </a:t>
            </a:r>
            <a:r>
              <a:rPr lang="ru-RU" altLang="ru-RU" sz="2100" i="1"/>
              <a:t>o</a:t>
            </a:r>
            <a:r>
              <a:rPr lang="ru-RU" altLang="ru-RU" sz="2100"/>
              <a:t>'' – разные, </a:t>
            </a:r>
            <a:br>
              <a:rPr lang="ru-RU" altLang="ru-RU" sz="2100"/>
            </a:br>
            <a:r>
              <a:rPr lang="ru-RU" altLang="ru-RU" sz="2100"/>
              <a:t>то конфликт транзакций не </a:t>
            </a:r>
            <a:br>
              <a:rPr lang="ru-RU" altLang="ru-RU" sz="2100"/>
            </a:br>
            <a:r>
              <a:rPr lang="ru-RU" altLang="ru-RU" sz="2100"/>
              <a:t>возникнет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Если </a:t>
            </a:r>
            <a:r>
              <a:rPr lang="ru-RU" altLang="ru-RU" sz="2100" i="1"/>
              <a:t>o</a:t>
            </a:r>
            <a:r>
              <a:rPr lang="ru-RU" altLang="ru-RU" sz="2100"/>
              <a:t>' = </a:t>
            </a:r>
            <a:r>
              <a:rPr lang="ru-RU" altLang="ru-RU" sz="2100" i="1"/>
              <a:t>o</a:t>
            </a:r>
            <a:r>
              <a:rPr lang="ru-RU" altLang="ru-RU" sz="2100"/>
              <a:t>'', то перед чтением этот </a:t>
            </a:r>
            <a:br>
              <a:rPr lang="ru-RU" altLang="ru-RU" sz="2100"/>
            </a:br>
            <a:r>
              <a:rPr lang="ru-RU" altLang="ru-RU" sz="2100"/>
              <a:t>объект будет заблокирован в </a:t>
            </a:r>
            <a:br>
              <a:rPr lang="ru-RU" altLang="ru-RU" sz="2100"/>
            </a:br>
            <a:r>
              <a:rPr lang="ru-RU" altLang="ru-RU" sz="2100"/>
              <a:t>транзакции T1 в режиме S, а перед </a:t>
            </a:r>
            <a:br>
              <a:rPr lang="ru-RU" altLang="ru-RU" sz="2100"/>
            </a:br>
            <a:r>
              <a:rPr lang="ru-RU" altLang="ru-RU" sz="2100"/>
              <a:t>изменением – в транзакции T2 в </a:t>
            </a:r>
            <a:br>
              <a:rPr lang="ru-RU" altLang="ru-RU" sz="2100"/>
            </a:br>
            <a:r>
              <a:rPr lang="ru-RU" altLang="ru-RU" sz="2100"/>
              <a:t>режиме X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Несовместимость этих блокировок позволит избежать конфликта транзакций T1 и T2 вида R/W, и для этого не требуется несовместимость блокировок IS и IX объекта </a:t>
            </a:r>
            <a:r>
              <a:rPr lang="ru-RU" altLang="ru-RU" sz="2100" i="1"/>
              <a:t>o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Аналогично можно показать совместимость блокировок IS и SIX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Несовместимость блокировок IS и X очевидна, поскольку иначе мог бы проявиться конфликт транзакций T1 и T2 вида R/W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  <p:pic>
        <p:nvPicPr>
          <p:cNvPr id="93188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AA67-E289-497A-8A75-D7FEC3A7B50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B67C-672E-41AE-BC3E-CCB95F63984C}" type="slidenum">
              <a:rPr lang="ru-RU" altLang="en-US"/>
              <a:pPr/>
              <a:t>69</a:t>
            </a:fld>
            <a:endParaRPr lang="ru-RU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(33)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(28)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(16)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Блокировка объекта </a:t>
            </a:r>
            <a:r>
              <a:rPr lang="ru-RU" altLang="ru-RU" sz="2100" i="1"/>
              <a:t>o</a:t>
            </a:r>
            <a:r>
              <a:rPr lang="ru-RU" altLang="ru-RU" sz="2100"/>
              <a:t> в </a:t>
            </a:r>
            <a:br>
              <a:rPr lang="ru-RU" altLang="ru-RU" sz="2100"/>
            </a:br>
            <a:r>
              <a:rPr lang="ru-RU" altLang="ru-RU" sz="2100"/>
              <a:t>режиме SIX в транзакции T1 </a:t>
            </a:r>
            <a:br>
              <a:rPr lang="ru-RU" altLang="ru-RU" sz="2100"/>
            </a:br>
            <a:r>
              <a:rPr lang="ru-RU" altLang="ru-RU" sz="2100"/>
              <a:t>позволяет этой транзакции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читать любой объект </a:t>
            </a:r>
            <a:r>
              <a:rPr lang="ru-RU" altLang="ru-RU" sz="2000" i="1"/>
              <a:t>o</a:t>
            </a:r>
            <a:r>
              <a:rPr lang="ru-RU" altLang="ru-RU" sz="2000"/>
              <a:t>', входящий в </a:t>
            </a:r>
            <a:r>
              <a:rPr lang="ru-RU" altLang="ru-RU" sz="2000" i="1"/>
              <a:t>o</a:t>
            </a:r>
            <a:r>
              <a:rPr lang="ru-RU" altLang="ru-RU" sz="2000"/>
              <a:t>, </a:t>
            </a:r>
            <a:br>
              <a:rPr lang="ru-RU" altLang="ru-RU" sz="2000"/>
            </a:br>
            <a:r>
              <a:rPr lang="ru-RU" altLang="ru-RU" sz="2000"/>
              <a:t>без его дополнительной блокировки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изменять любой объект </a:t>
            </a:r>
            <a:r>
              <a:rPr lang="ru-RU" altLang="ru-RU" sz="2000" i="1"/>
              <a:t>o</a:t>
            </a:r>
            <a:r>
              <a:rPr lang="ru-RU" altLang="ru-RU" sz="2000"/>
              <a:t>', входящий </a:t>
            </a:r>
            <a:br>
              <a:rPr lang="ru-RU" altLang="ru-RU" sz="2000"/>
            </a:br>
            <a:r>
              <a:rPr lang="ru-RU" altLang="ru-RU" sz="2000"/>
              <a:t>в </a:t>
            </a:r>
            <a:r>
              <a:rPr lang="ru-RU" altLang="ru-RU" sz="2000" i="1"/>
              <a:t>o</a:t>
            </a:r>
            <a:r>
              <a:rPr lang="ru-RU" altLang="ru-RU" sz="2000"/>
              <a:t>, с его предварительной </a:t>
            </a:r>
            <a:br>
              <a:rPr lang="ru-RU" altLang="ru-RU" sz="2000"/>
            </a:br>
            <a:r>
              <a:rPr lang="ru-RU" altLang="ru-RU" sz="2000"/>
              <a:t>блокировкой в режиме X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Эта блокировка совместима с блокировкой объекта </a:t>
            </a:r>
            <a:r>
              <a:rPr lang="ru-RU" altLang="ru-RU" sz="2100" i="1"/>
              <a:t>o</a:t>
            </a:r>
            <a:r>
              <a:rPr lang="ru-RU" altLang="ru-RU" sz="2100"/>
              <a:t> в режиме IS в транзакции T2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Действительно, блокировка объекта </a:t>
            </a:r>
            <a:r>
              <a:rPr lang="ru-RU" altLang="ru-RU" sz="2100" i="1"/>
              <a:t>o</a:t>
            </a:r>
            <a:r>
              <a:rPr lang="ru-RU" altLang="ru-RU" sz="2100"/>
              <a:t> в режиме IS в транзакции T2 направлена на то, чтобы в транзакции T2 читать какой-либо объект </a:t>
            </a:r>
            <a:r>
              <a:rPr lang="ru-RU" altLang="ru-RU" sz="2100" i="1"/>
              <a:t>o</a:t>
            </a:r>
            <a:r>
              <a:rPr lang="ru-RU" altLang="ru-RU" sz="2100"/>
              <a:t>', входящий в </a:t>
            </a:r>
            <a:r>
              <a:rPr lang="ru-RU" altLang="ru-RU" sz="2100" i="1"/>
              <a:t>o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Перед этим в транзакции T2 должна быть установлена блокировка объекта </a:t>
            </a:r>
            <a:r>
              <a:rPr lang="ru-RU" altLang="ru-RU" sz="2100" i="1"/>
              <a:t>o</a:t>
            </a:r>
            <a:r>
              <a:rPr lang="ru-RU" altLang="ru-RU" sz="2100"/>
              <a:t>' в режиме 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  <p:pic>
        <p:nvPicPr>
          <p:cNvPr id="94212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A6C5-13B2-4ADF-98BA-D5E6EA5E284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D823-8E00-42DF-A1DF-30E181E0D8BD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Общее понятие транзакции и основные характеристики транзакций (3)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i="1"/>
              <a:t>Согласованность (Consistency)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классическом смысле это свойство означает, что транзакция может быть успешно завершена с </a:t>
            </a:r>
            <a:r>
              <a:rPr lang="ru-RU" altLang="ru-RU" sz="1900" i="1"/>
              <a:t>фиксацией</a:t>
            </a:r>
            <a:r>
              <a:rPr lang="ru-RU" altLang="ru-RU" sz="1900"/>
              <a:t> результатов своих операций только в том случае, когда действия операций не нарушают </a:t>
            </a:r>
            <a:r>
              <a:rPr lang="ru-RU" altLang="ru-RU" sz="1900" i="1"/>
              <a:t>целостность</a:t>
            </a:r>
            <a:r>
              <a:rPr lang="ru-RU" altLang="ru-RU" sz="1900"/>
              <a:t> базы данных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т.е. удовлетворяют набору ограничений целостности, определенных для этой базы данных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Это свойство расширяется тем, что во время выполнения транзакции разрешается устанавливать точки согласованности и явным образом проверять ограничения целостности.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контексте баз данных термины </a:t>
            </a:r>
            <a:r>
              <a:rPr lang="ru-RU" altLang="ru-RU" sz="1900" i="1"/>
              <a:t>согласованность</a:t>
            </a:r>
            <a:r>
              <a:rPr lang="ru-RU" altLang="ru-RU" sz="1900"/>
              <a:t> и </a:t>
            </a:r>
            <a:r>
              <a:rPr lang="ru-RU" altLang="ru-RU" sz="1900" i="1"/>
              <a:t>целостность</a:t>
            </a:r>
            <a:r>
              <a:rPr lang="ru-RU" altLang="ru-RU" sz="1900"/>
              <a:t> эквивалентны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Единственным критерием согласованности данных является их удовлетворение ограничениям целостности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500"/>
              <a:t>т.е. база данных находится в согласованном состоянии тогда и только тогда, когда она находится в целостном состоянии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77AD-B20D-4B2B-AA27-04197B5C610D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E4794-C23B-4952-BC6C-C987BEA05E0E}" type="slidenum">
              <a:rPr lang="ru-RU" altLang="en-US"/>
              <a:pPr/>
              <a:t>70</a:t>
            </a:fld>
            <a:endParaRPr lang="ru-RU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(34)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(29)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(17)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К этому моменту у объекта </a:t>
            </a:r>
            <a:r>
              <a:rPr lang="ru-RU" altLang="ru-RU" sz="2100" i="1"/>
              <a:t>o</a:t>
            </a:r>
            <a:r>
              <a:rPr lang="ru-RU" altLang="ru-RU" sz="2100"/>
              <a:t>' может </a:t>
            </a:r>
            <a:br>
              <a:rPr lang="ru-RU" altLang="ru-RU" sz="2100"/>
            </a:br>
            <a:r>
              <a:rPr lang="ru-RU" altLang="ru-RU" sz="2100"/>
              <a:t>отсутствовать явная блокировка, </a:t>
            </a:r>
            <a:br>
              <a:rPr lang="ru-RU" altLang="ru-RU" sz="2100"/>
            </a:br>
            <a:r>
              <a:rPr lang="ru-RU" altLang="ru-RU" sz="2100"/>
              <a:t>установленная в транзакции T1, что, </a:t>
            </a:r>
            <a:br>
              <a:rPr lang="ru-RU" altLang="ru-RU" sz="2100"/>
            </a:br>
            <a:r>
              <a:rPr lang="ru-RU" altLang="ru-RU" sz="2100"/>
              <a:t>в соответствии с семантикой </a:t>
            </a:r>
            <a:br>
              <a:rPr lang="ru-RU" altLang="ru-RU" sz="2100"/>
            </a:br>
            <a:r>
              <a:rPr lang="ru-RU" altLang="ru-RU" sz="2100"/>
              <a:t>блокировки SIX, означает наличие </a:t>
            </a:r>
            <a:br>
              <a:rPr lang="ru-RU" altLang="ru-RU" sz="2100"/>
            </a:br>
            <a:r>
              <a:rPr lang="ru-RU" altLang="ru-RU" sz="2100"/>
              <a:t>неявной блокировки </a:t>
            </a:r>
            <a:r>
              <a:rPr lang="ru-RU" altLang="ru-RU" sz="2100" i="1"/>
              <a:t>o</a:t>
            </a:r>
            <a:r>
              <a:rPr lang="ru-RU" altLang="ru-RU" sz="2100"/>
              <a:t>' по чтению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Очевидно, что в этом случае конфликт</a:t>
            </a:r>
            <a:br>
              <a:rPr lang="ru-RU" altLang="ru-RU" sz="2100"/>
            </a:br>
            <a:r>
              <a:rPr lang="ru-RU" altLang="ru-RU" sz="2100"/>
              <a:t>транзакций T1 и T2 не возникает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 этому же моменту у объекта </a:t>
            </a:r>
            <a:r>
              <a:rPr lang="ru-RU" altLang="ru-RU" sz="2100" i="1"/>
              <a:t>o</a:t>
            </a:r>
            <a:r>
              <a:rPr lang="ru-RU" altLang="ru-RU" sz="2100"/>
              <a:t>' может иметься блокировка в режиме X, установленная в транзакции T1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этом случае запрос блокировки объекта </a:t>
            </a:r>
            <a:r>
              <a:rPr lang="ru-RU" altLang="ru-RU" sz="2100" i="1"/>
              <a:t>o</a:t>
            </a:r>
            <a:r>
              <a:rPr lang="ru-RU" altLang="ru-RU" sz="2100"/>
              <a:t>' в режиме S удовлетворен не будет, и конфликт транзакций T1 и T2 вида W/R будет предотвращен без потребности в несовместимости блокировок SIX и IS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  <p:pic>
        <p:nvPicPr>
          <p:cNvPr id="95236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C41D-798A-4B78-A2D8-64AEB974A7D2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582C-B1EC-4E4B-8F17-122F3925AA16}" type="slidenum">
              <a:rPr lang="ru-RU" altLang="en-US"/>
              <a:pPr/>
              <a:t>71</a:t>
            </a:fld>
            <a:endParaRPr lang="ru-RU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(35)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(30)</a:t>
            </a:r>
            <a:br>
              <a:rPr lang="ru-RU" altLang="ru-RU" sz="2000" b="1"/>
            </a:br>
            <a:r>
              <a:rPr lang="ru-RU" altLang="ru-RU" sz="1800" b="1"/>
              <a:t>Гранулированные синхронизационные блокировки (18)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Блокировка объекта </a:t>
            </a:r>
            <a:r>
              <a:rPr lang="ru-RU" altLang="ru-RU" sz="1900" i="1"/>
              <a:t>o</a:t>
            </a:r>
            <a:r>
              <a:rPr lang="ru-RU" altLang="ru-RU" sz="1900"/>
              <a:t> в </a:t>
            </a:r>
            <a:br>
              <a:rPr lang="ru-RU" altLang="ru-RU" sz="1900"/>
            </a:br>
            <a:r>
              <a:rPr lang="ru-RU" altLang="ru-RU" sz="1900"/>
              <a:t>режиме SIX в транзакции T1 </a:t>
            </a:r>
            <a:br>
              <a:rPr lang="ru-RU" altLang="ru-RU" sz="1900"/>
            </a:br>
            <a:r>
              <a:rPr lang="ru-RU" altLang="ru-RU" sz="1900"/>
              <a:t>не совместима с блокировкой </a:t>
            </a:r>
            <a:br>
              <a:rPr lang="ru-RU" altLang="ru-RU" sz="1900"/>
            </a:br>
            <a:r>
              <a:rPr lang="ru-RU" altLang="ru-RU" sz="1900"/>
              <a:t>объекта </a:t>
            </a:r>
            <a:r>
              <a:rPr lang="ru-RU" altLang="ru-RU" sz="1900" i="1"/>
              <a:t>o</a:t>
            </a:r>
            <a:r>
              <a:rPr lang="ru-RU" altLang="ru-RU" sz="1900"/>
              <a:t> в режиме X в </a:t>
            </a:r>
            <a:br>
              <a:rPr lang="ru-RU" altLang="ru-RU" sz="1900"/>
            </a:br>
            <a:r>
              <a:rPr lang="ru-RU" altLang="ru-RU" sz="1900"/>
              <a:t>транзакции T2,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иначе мог бы </a:t>
            </a:r>
            <a:br>
              <a:rPr lang="ru-RU" altLang="ru-RU" sz="1700"/>
            </a:br>
            <a:r>
              <a:rPr lang="ru-RU" altLang="ru-RU" sz="1700"/>
              <a:t>проявиться конфликт транзакций </a:t>
            </a:r>
            <a:br>
              <a:rPr lang="ru-RU" altLang="ru-RU" sz="1700"/>
            </a:br>
            <a:r>
              <a:rPr lang="ru-RU" altLang="ru-RU" sz="1700"/>
              <a:t>T1 и T2 вида R/W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Блокировка объекта </a:t>
            </a:r>
            <a:r>
              <a:rPr lang="ru-RU" altLang="ru-RU" sz="1900" i="1"/>
              <a:t>o</a:t>
            </a:r>
            <a:r>
              <a:rPr lang="ru-RU" altLang="ru-RU" sz="1900"/>
              <a:t> в режиме SIX в </a:t>
            </a:r>
            <a:br>
              <a:rPr lang="ru-RU" altLang="ru-RU" sz="1900"/>
            </a:br>
            <a:r>
              <a:rPr lang="ru-RU" altLang="ru-RU" sz="1900"/>
              <a:t>транзакции T1 не совместима с блокировкой объекта o в режиме S или IS в транзакции T2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иначе мог бы проявиться конфликт транзакций T1 и T2 вида W/R при доступе к некоторым объектам </a:t>
            </a:r>
            <a:r>
              <a:rPr lang="ru-RU" altLang="ru-RU" sz="1700" i="1"/>
              <a:t>o</a:t>
            </a:r>
            <a:r>
              <a:rPr lang="ru-RU" altLang="ru-RU" sz="1700"/>
              <a:t>', входящим в o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Наконец, блокировка объекта </a:t>
            </a:r>
            <a:r>
              <a:rPr lang="ru-RU" altLang="ru-RU" sz="1900" i="1"/>
              <a:t>o</a:t>
            </a:r>
            <a:r>
              <a:rPr lang="ru-RU" altLang="ru-RU" sz="1900"/>
              <a:t> в режиме SIX в транзакции T1 не совместима с блокировкой объекта </a:t>
            </a:r>
            <a:r>
              <a:rPr lang="ru-RU" altLang="ru-RU" sz="1900" i="1"/>
              <a:t>o</a:t>
            </a:r>
            <a:r>
              <a:rPr lang="ru-RU" altLang="ru-RU" sz="1900"/>
              <a:t> в режиме IX или SIX в транзакции T2,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иначе мог бы проявиться конфликт транзакций T1 и T2 вида R/W при доступе к некоторым объектам </a:t>
            </a:r>
            <a:r>
              <a:rPr lang="ru-RU" altLang="ru-RU" sz="1700" i="1"/>
              <a:t>o</a:t>
            </a:r>
            <a:r>
              <a:rPr lang="ru-RU" altLang="ru-RU" sz="1700"/>
              <a:t>', входящим в </a:t>
            </a:r>
            <a:r>
              <a:rPr lang="ru-RU" altLang="ru-RU" sz="1700" i="1"/>
              <a:t>o</a:t>
            </a:r>
            <a:r>
              <a:rPr lang="ru-RU" altLang="ru-RU" sz="17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</p:txBody>
      </p:sp>
      <p:pic>
        <p:nvPicPr>
          <p:cNvPr id="96260" name="Picture 4" descr="pic9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27051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8D47-B67B-40F7-A2E3-21490AD9E25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D9D2-28F8-4B4B-AD49-3E3BC2061783}" type="slidenum">
              <a:rPr lang="ru-RU" altLang="en-US"/>
              <a:pPr/>
              <a:t>72</a:t>
            </a:fld>
            <a:endParaRPr lang="ru-RU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(36)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(31)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Несмотря на привлекательность метода гранулированных синхронизационных захватов, следует отметить, что он не решает проблему фантомов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если, конечно, не ограничиться использованием блокировок таблиц в режимах S и X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Давно известно, что для решения этой проблемы необходимо перейти от блокировок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индивидуальных («физических») объектов базы данных,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 блокировке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условий (предикатов), которым удовлетворяют эти объекты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Проблема фантомов не возникает при использовании для блокировок уровня таблиц именно потому, что таблица как логический объект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представляет собой неявное условие для входящих в него кортежей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Блокировка таблицы – это простой и частный случай предикатной блокировки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9393-9226-4F5A-8346-974D930AE53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51BD-2A5A-4C81-9E24-85886FB461C9}" type="slidenum">
              <a:rPr lang="ru-RU" altLang="en-US"/>
              <a:pPr/>
              <a:t>73</a:t>
            </a:fld>
            <a:endParaRPr lang="ru-RU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(37)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(32)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Поскольку любая операция над реляционной базой данных задается некоторым условием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т.е. в ней указывается не конкретный набор объектов базы данных, над которыми нужно выполнить операцию, а условие, которому должны удовлетворять объекты этого набора,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идеальным выбором было бы требовать синхронизационную блокировку в режиме S или X именно этого условия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если посмотреть на общий вид условий, допускаемых, например, в языке SQL, то становится абсолютно непонятно,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как определить совместимость двух предикатных блокировок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Ясно, что без этого использовать предикатные блокировки для сериализации транзакций невозможно, а в общей форме проблема неразрешима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7C03-5D63-46A8-8866-068CE23E658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E89C-EA7E-41D4-8912-5B8E426FD232}" type="slidenum">
              <a:rPr lang="ru-RU" altLang="en-US"/>
              <a:pPr/>
              <a:t>74</a:t>
            </a:fld>
            <a:endParaRPr lang="ru-RU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(33)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Один из компромиссных подходов предлагался участниками проекта System R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Подход основывался на том, что при открытии сканирования таблицы по индексу в RSS передается дополнительная информация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диапазон сканирования,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которая ограничивает множество кортежей, среди которых не должны возникать фантомы.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Опираясь на наличие этой информации, предлагалось ввести в систему блокировок System R элементы предикатных блокировок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System R блокировки сегментов (файлов), таблиц и кортежей технически трактовались единообразно, как блокировки идентификаторов кортежей (tid'ов)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При блокировке кортежа на самом деле блокировался его tid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При блокировке сегмента или таблицы на самом деле блокировался tid описателя соответствующего объекта во внутренних таблицах-каталогах сегментов или таблиц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5E1-F2EF-40EC-901B-2EAD6559363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CDC4-91BF-4C04-BE37-3A8B549FD764}" type="slidenum">
              <a:rPr lang="ru-RU" altLang="en-US"/>
              <a:pPr/>
              <a:t>75</a:t>
            </a:fld>
            <a:endParaRPr lang="ru-RU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(39)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(34)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(4)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Предлагалось расширить систему синхронизации, разрешив применять блокировки к паре </a:t>
            </a:r>
          </a:p>
          <a:p>
            <a:pPr lvl="1">
              <a:lnSpc>
                <a:spcPct val="80000"/>
              </a:lnSpc>
            </a:pPr>
            <a:r>
              <a:rPr lang="ru-RU" altLang="ru-RU" sz="1500"/>
              <a:t>«идентификатор индекса, интервал значений ключа этого индекса»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К такой паре можно было применять блокировки в любом из допустимых режимов, причем две такие блокировки считались совместимыми в том и только в том случае, если они были совместимы в соответствии с таблицей совместимости или указанные диапазоны значений ключей не пересекались.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При наличии такой возможности, если открывается сканирование таблицы через индекс, то таблица блокируется в режиме IS, и в этом же режиме блокируется пара «идентификатор индекса, диапазон сканирования»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При занесении (удалении) кортежа таблица блокируется в режиме IX, и в этом же режиме для каждого индекса, определенного на данной таблице отношении, блокируется пара «идентификатор индекса, значение ключа из затрагиваемого операцией кортежа»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Это позволяет избежать конфликтов читающих транзакций с теми изменяющими транзакциями, которые затрагивают диапазоны сканирования читающих транзакций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CD39-E2AE-406D-A716-C6C44199CCF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CF20-F44B-4EB5-A306-3B7632FF4F52}" type="slidenum">
              <a:rPr lang="ru-RU" altLang="en-US"/>
              <a:pPr/>
              <a:t>76</a:t>
            </a:fld>
            <a:endParaRPr lang="ru-RU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(35)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(5)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При этом решается проблема фантомов, и параллельность транзакций ограничивается «по существу», т.е. только в тех случаях, когда их параллельное выполнение создает проблемы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Однако описанное решение проблемы фантомов далеко от идеального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Во-первых, по-прежнему при сканировании таблиц без использования индексов отсутствие фантомов можно гарантировать только при блокировке всего отношения в режиме S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Во-вторых, даже при сканировании по индексу условие реальной выборки кортежа часто может быть гораздо строже простого указания диапазона сканирования, а это значит, что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блокировка этого диапазона будет слишком сильной, т.е. затронет более широкое множество кортежей, чем то, которое будет реальным результатом сканирования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70C4-08DB-4EC8-AF4F-CB4498F7095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4D1-14DD-4698-A0CF-1ADBA88F6BF0}" type="slidenum">
              <a:rPr lang="ru-RU" altLang="en-US"/>
              <a:pPr/>
              <a:t>77</a:t>
            </a:fld>
            <a:endParaRPr lang="ru-RU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(36)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(6)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Известно следующее более совершенное решение. Будем называть простым условием конъюнкцию простых предикатов сравнения, имеющих вид имя_поля { = &gt; &lt; } значение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типичных СУБД в интерфейсе подсистемы управления памятью допускаются только простые условия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Подсистема языкового уровня производит компиляцию оператора SQL со сложным условием в последовательность обращений к подсистеме управления памятью, в каждом из которых содержатся только простые условия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Более точно, простое условие явно указывается в операции открытия сканирования таблицы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напрямую или через индекс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в последнем случае оно конъюнктивно соединяется с условием, задаваемым диапазоном сканирования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E7A0-8D6C-4D38-86EC-30C1FAFEEA0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98CD-3935-4D03-BCD9-50887DAF5F99}" type="slidenum">
              <a:rPr lang="ru-RU" altLang="en-US"/>
              <a:pPr/>
              <a:t>78</a:t>
            </a:fld>
            <a:endParaRPr lang="ru-RU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(42)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(37)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(7)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Кроме того, при открытии сканирования всегда можно указать, для какой цели оно будет использоваться: для выборки кортежей, для их удаления или для их обновления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это известно компилятору SQL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Кроме того, неявные условия задаются операциями вставки и удаления кортежей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конъюнктивное логическое выражение, состоящее из простых предикатов вида имя_поля = значение для всех полей таблицы,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а также операциями обновления кортежей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конъюнктивное логическое выражение, состоящее из простых предикатов вида имя_поля = значение для всех обновляемых полей таблицы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Поэтому в случае типовой организации SQL-ориентированной СУБД простые условия можно использовать как основу предикатных захватов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67BC3-9EC4-4C03-B94D-4880A8DBC73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189-6E6E-438B-8081-70664B353855}" type="slidenum">
              <a:rPr lang="ru-RU" altLang="en-US"/>
              <a:pPr/>
              <a:t>79</a:t>
            </a:fld>
            <a:endParaRPr lang="ru-RU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(43)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(38)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(8)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Для простых условий совместимость предикатных блокировок легко определяется на основе следующей геометрической интерпретации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Пусть Tab – таблица с полями a1, a2, ..., a</a:t>
            </a:r>
            <a:r>
              <a:rPr lang="ru-RU" altLang="ru-RU" sz="2100" i="1"/>
              <a:t>n</a:t>
            </a:r>
            <a:r>
              <a:rPr lang="ru-RU" altLang="ru-RU" sz="2100"/>
              <a:t>, а m1, m2, ..., m</a:t>
            </a:r>
            <a:r>
              <a:rPr lang="ru-RU" altLang="ru-RU" sz="2100" i="1"/>
              <a:t>n</a:t>
            </a:r>
            <a:r>
              <a:rPr lang="ru-RU" altLang="ru-RU" sz="2100"/>
              <a:t> – множества допустимых значений a1, a2, ..., a</a:t>
            </a:r>
            <a:r>
              <a:rPr lang="ru-RU" altLang="ru-RU" sz="2100" i="1"/>
              <a:t>n</a:t>
            </a:r>
            <a:r>
              <a:rPr lang="ru-RU" altLang="ru-RU" sz="2100"/>
              <a:t> соответственно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естественно, все эти множества – конечные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Тогда можно сопоставить Tab конечное </a:t>
            </a:r>
            <a:r>
              <a:rPr lang="ru-RU" altLang="ru-RU" sz="2100" i="1"/>
              <a:t>n</a:t>
            </a:r>
            <a:r>
              <a:rPr lang="ru-RU" altLang="ru-RU" sz="2100"/>
              <a:t>-мерное пространство возможных значений кортежей Tab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Легко видеть, что любое простое условие, представляющее собой конъюнкцию простых предикатов, «вырезает» в этом пространстве </a:t>
            </a:r>
            <a:r>
              <a:rPr lang="ru-RU" altLang="ru-RU" sz="2100" i="1"/>
              <a:t>k</a:t>
            </a:r>
            <a:r>
              <a:rPr lang="ru-RU" altLang="ru-RU" sz="2100"/>
              <a:t>-мерный прямоугольник (</a:t>
            </a:r>
            <a:r>
              <a:rPr lang="ru-RU" altLang="ru-RU" sz="2100" i="1"/>
              <a:t>k</a:t>
            </a:r>
            <a:r>
              <a:rPr lang="ru-RU" altLang="ru-RU" sz="2100"/>
              <a:t> ≤ 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3E19-BF30-47AE-ADAB-BBCCBEC24B7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E948E-EFC7-4966-A813-1B4FF95C9CC0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Общее понятие транзакции и основные характеристики транзакций (4)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 i="1"/>
              <a:t>Изоляция (Isolation)</a:t>
            </a:r>
          </a:p>
          <a:p>
            <a:r>
              <a:rPr lang="ru-RU" altLang="ru-RU" sz="2600"/>
              <a:t>Требуется, чтобы две одновременно (</a:t>
            </a:r>
            <a:r>
              <a:rPr lang="en-US" altLang="ru-RU" sz="2600"/>
              <a:t>concurrently)</a:t>
            </a:r>
            <a:endParaRPr lang="ru-RU" altLang="ru-RU" sz="260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параллельно или квазипараллельно</a:t>
            </a:r>
          </a:p>
          <a:p>
            <a:r>
              <a:rPr lang="ru-RU" altLang="ru-RU" sz="2600"/>
              <a:t>выполняемые транзакции никоим образом не действовали одна на другую</a:t>
            </a:r>
          </a:p>
          <a:p>
            <a:r>
              <a:rPr lang="ru-RU" altLang="ru-RU" sz="2600"/>
              <a:t>Результаты выполнения операций транзакции </a:t>
            </a:r>
            <a:r>
              <a:rPr lang="ru-RU" altLang="ru-RU" sz="2600" i="1"/>
              <a:t>T1</a:t>
            </a:r>
            <a:r>
              <a:rPr lang="ru-RU" altLang="ru-RU" sz="2600"/>
              <a:t> не должны быть видны никакой другой транзакции </a:t>
            </a:r>
            <a:r>
              <a:rPr lang="ru-RU" altLang="ru-RU" sz="2600" i="1"/>
              <a:t>T2</a:t>
            </a:r>
            <a:r>
              <a:rPr lang="ru-RU" altLang="ru-RU" sz="2600"/>
              <a:t> до тех пор, пока транзакция </a:t>
            </a:r>
            <a:r>
              <a:rPr lang="ru-RU" altLang="ru-RU" sz="2600" i="1"/>
              <a:t>T1</a:t>
            </a:r>
            <a:r>
              <a:rPr lang="ru-RU" altLang="ru-RU" sz="2600"/>
              <a:t> не завершится успешным образом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8F56-D856-4A9B-A672-0BFCA8CD2B1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A1E9-2499-499D-8D94-CE1DC37AC228}" type="slidenum">
              <a:rPr lang="ru-RU" altLang="en-US"/>
              <a:pPr/>
              <a:t>80</a:t>
            </a:fld>
            <a:endParaRPr lang="ru-RU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(44)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(39)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(9)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Достаточно очевидно следующее утверждение: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Пусть имеются два простых условия scond1 и scond2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Пусть транзакция T1 запрашивает блокировку scond1, а транзакция T2 – scond2 в режимах, которые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были бы несовместимы, если бы scond1 и scond2 являлись не условиями, а объектами базы данных (S-X, X-S, X-X)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Эти блокировки совместимы в том и только в том случае, когда прямоугольники, соответствующие scond1 и scond2, не пересекаются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каждому </a:t>
            </a:r>
            <a:r>
              <a:rPr lang="ru-RU" altLang="ru-RU" sz="2000" i="1"/>
              <a:t>k</a:t>
            </a:r>
            <a:r>
              <a:rPr lang="ru-RU" altLang="ru-RU" sz="2000"/>
              <a:t>-мерному прямоугольнику в </a:t>
            </a:r>
            <a:r>
              <a:rPr lang="ru-RU" altLang="ru-RU" sz="2000" i="1"/>
              <a:t>n</a:t>
            </a:r>
            <a:r>
              <a:rPr lang="ru-RU" altLang="ru-RU" sz="2000"/>
              <a:t>-мерном пространстве возможных значений кортежей Tab соответствует некоторое подмножество возможных значений кортежей, и 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800"/>
              <a:t>отсутствие пересечения у двух прямоугольников гарантирует отсутствие конфликтов транзакций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4162-AD11-49CF-9139-ACA15FF99B14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F5984-E179-4CA3-916C-73BC62109FA3}" type="slidenum">
              <a:rPr lang="ru-RU" altLang="en-US"/>
              <a:pPr/>
              <a:t>81</a:t>
            </a:fld>
            <a:endParaRPr lang="ru-RU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(45)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(40)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(10)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каких бы режимах </a:t>
            </a:r>
            <a:br>
              <a:rPr lang="ru-RU" altLang="ru-RU"/>
            </a:br>
            <a:r>
              <a:rPr lang="ru-RU" altLang="ru-RU"/>
              <a:t>не требовала транзакция</a:t>
            </a:r>
            <a:br>
              <a:rPr lang="ru-RU" altLang="ru-RU"/>
            </a:br>
            <a:r>
              <a:rPr lang="ru-RU" altLang="ru-RU"/>
              <a:t>T1 блокировки условия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(0 &lt; a &lt; 5) &amp; (b = 5), </a:t>
            </a:r>
          </a:p>
          <a:p>
            <a:r>
              <a:rPr lang="ru-RU" altLang="ru-RU"/>
              <a:t>а транзакция T2 – </a:t>
            </a:r>
            <a:br>
              <a:rPr lang="ru-RU" altLang="ru-RU"/>
            </a:br>
            <a:r>
              <a:rPr lang="ru-RU" altLang="ru-RU"/>
              <a:t>блокировки условия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(0 &lt; a &lt;6) &amp; (0 &lt; b &lt;4), </a:t>
            </a:r>
          </a:p>
          <a:p>
            <a:r>
              <a:rPr lang="ru-RU" altLang="ru-RU"/>
              <a:t>эти блокировки всегда будут совместимы </a:t>
            </a:r>
          </a:p>
        </p:txBody>
      </p:sp>
      <p:pic>
        <p:nvPicPr>
          <p:cNvPr id="106500" name="Picture 4" descr="pic9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133600"/>
            <a:ext cx="3152775" cy="2360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1F6-8D9D-4EA4-A9BA-E2B3D34976DB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6B05-6357-4CB2-9276-2A2A33A93EA6}" type="slidenum">
              <a:rPr lang="ru-RU" altLang="en-US"/>
              <a:pPr/>
              <a:t>82</a:t>
            </a:fld>
            <a:endParaRPr lang="ru-RU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(46)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блокировки (41)</a:t>
            </a:r>
            <a:br>
              <a:rPr lang="ru-RU" altLang="ru-RU" sz="2000" b="1"/>
            </a:br>
            <a:r>
              <a:rPr lang="ru-RU" altLang="ru-RU" sz="1800" b="1"/>
              <a:t>Предикатные синхронизационные блокировки (11)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При поддержке такой системы блокировок простых условий можно обойтись без гранулированных блокировок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частности, чтобы гарантированно заблокировать таблицу целиком, достаточно заблокировать условие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&amp;</a:t>
            </a:r>
            <a:r>
              <a:rPr lang="ru-RU" altLang="ru-RU" sz="2000" baseline="-18000"/>
              <a:t>1</a:t>
            </a:r>
            <a:r>
              <a:rPr lang="ru-RU" altLang="ru-RU" sz="2000" baseline="-18000">
                <a:sym typeface="Symbol" panose="05050102010706020507" pitchFamily="18" charset="2"/>
              </a:rPr>
              <a:t></a:t>
            </a:r>
            <a:r>
              <a:rPr lang="ru-RU" altLang="ru-RU" sz="2000" baseline="-18000"/>
              <a:t> </a:t>
            </a:r>
            <a:r>
              <a:rPr lang="ru-RU" altLang="ru-RU" sz="2000" i="1" baseline="-18000"/>
              <a:t>i</a:t>
            </a:r>
            <a:r>
              <a:rPr lang="ru-RU" altLang="ru-RU" sz="2000" baseline="-18000"/>
              <a:t> </a:t>
            </a:r>
            <a:r>
              <a:rPr lang="ru-RU" altLang="ru-RU" sz="2000" baseline="-18000">
                <a:sym typeface="Symbol" panose="05050102010706020507" pitchFamily="18" charset="2"/>
              </a:rPr>
              <a:t></a:t>
            </a:r>
            <a:r>
              <a:rPr lang="ru-RU" altLang="ru-RU" sz="2000" baseline="-18000"/>
              <a:t>n</a:t>
            </a:r>
            <a:r>
              <a:rPr lang="ru-RU" altLang="ru-RU" sz="2000"/>
              <a:t> (min(m</a:t>
            </a:r>
            <a:r>
              <a:rPr lang="ru-RU" altLang="ru-RU" sz="2000" i="1"/>
              <a:t>i</a:t>
            </a:r>
            <a:r>
              <a:rPr lang="ru-RU" altLang="ru-RU" sz="2000"/>
              <a:t>) &lt; имя_поля</a:t>
            </a:r>
            <a:r>
              <a:rPr lang="ru-RU" altLang="ru-RU" sz="2000" i="1"/>
              <a:t>i</a:t>
            </a:r>
            <a:r>
              <a:rPr lang="ru-RU" altLang="ru-RU" sz="2000"/>
              <a:t> &lt; max(m</a:t>
            </a:r>
            <a:r>
              <a:rPr lang="ru-RU" altLang="ru-RU" sz="2000" i="1"/>
              <a:t>i</a:t>
            </a:r>
            <a:r>
              <a:rPr lang="ru-RU" altLang="ru-RU" sz="2000"/>
              <a:t>))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Чтобы заблокировать базу данных, достаточно заблокировать условие, являющееся конъюнкцией условий блокировки всех таблиц этой базы данных.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Блокировки простых условий описываются таблицами, немногим отличающимися от таблиц традиционных синхронизаторов с гранулированными блокировками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Поэтому введение в СУБД механизма предикатных блокировок не приводит к значительным усложнениям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0460-35D3-49BC-94EC-3A3B2F4BEDB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4073C-7466-4274-BA75-B5AAD67B2ED7}" type="slidenum">
              <a:rPr lang="ru-RU" altLang="en-US"/>
              <a:pPr/>
              <a:t>83</a:t>
            </a:fld>
            <a:endParaRPr lang="ru-RU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(47)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Одним из наиболее чувствительных недостатков метода сериализации транзакций на основе синхронизационных блокировок является возможность возникновение тупиков (deadlocks) между транзакциями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Синхронизационные тупики </a:t>
            </a:r>
            <a:br>
              <a:rPr lang="ru-RU" altLang="ru-RU" sz="2100"/>
            </a:br>
            <a:r>
              <a:rPr lang="ru-RU" altLang="ru-RU" sz="2100"/>
              <a:t>возможны при применении </a:t>
            </a:r>
            <a:br>
              <a:rPr lang="ru-RU" altLang="ru-RU" sz="2100"/>
            </a:br>
            <a:r>
              <a:rPr lang="ru-RU" altLang="ru-RU" sz="2100"/>
              <a:t>любого из рассмотренных </a:t>
            </a:r>
            <a:br>
              <a:rPr lang="ru-RU" altLang="ru-RU" sz="2100"/>
            </a:br>
            <a:r>
              <a:rPr lang="ru-RU" altLang="ru-RU" sz="2100"/>
              <a:t>выше вариантов механизмов </a:t>
            </a:r>
            <a:br>
              <a:rPr lang="ru-RU" altLang="ru-RU" sz="2100"/>
            </a:br>
            <a:r>
              <a:rPr lang="ru-RU" altLang="ru-RU" sz="2100"/>
              <a:t>блокировок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 рисунке показан простой </a:t>
            </a:r>
            <a:br>
              <a:rPr lang="ru-RU" altLang="ru-RU" sz="2100"/>
            </a:br>
            <a:r>
              <a:rPr lang="ru-RU" altLang="ru-RU" sz="2100"/>
              <a:t>сценарий возникновения </a:t>
            </a:r>
            <a:br>
              <a:rPr lang="ru-RU" altLang="ru-RU" sz="2100"/>
            </a:br>
            <a:r>
              <a:rPr lang="ru-RU" altLang="ru-RU" sz="2100"/>
              <a:t>синхронизационного тупика между </a:t>
            </a:r>
            <a:br>
              <a:rPr lang="ru-RU" altLang="ru-RU" sz="2100"/>
            </a:br>
            <a:r>
              <a:rPr lang="ru-RU" altLang="ru-RU" sz="2100"/>
              <a:t>транзакциями T1 и T2</a:t>
            </a:r>
          </a:p>
        </p:txBody>
      </p:sp>
      <p:pic>
        <p:nvPicPr>
          <p:cNvPr id="108548" name="Picture 4" descr="pic9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852738"/>
            <a:ext cx="24003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187F-BA16-4866-AE90-211CA6676353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5ED2-42E7-4521-B15D-2FD88850A986}" type="slidenum">
              <a:rPr lang="ru-RU" altLang="en-US"/>
              <a:pPr/>
              <a:t>84</a:t>
            </a:fld>
            <a:endParaRPr lang="ru-RU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Транзакции T1 и T2 </a:t>
            </a:r>
            <a:br>
              <a:rPr lang="ru-RU" altLang="ru-RU" sz="1900"/>
            </a:br>
            <a:r>
              <a:rPr lang="ru-RU" altLang="ru-RU" sz="1900"/>
              <a:t>устанавливают монопольные</a:t>
            </a:r>
            <a:br>
              <a:rPr lang="ru-RU" altLang="ru-RU" sz="1900"/>
            </a:br>
            <a:r>
              <a:rPr lang="ru-RU" altLang="ru-RU" sz="1900"/>
              <a:t>блокировки объектов </a:t>
            </a:r>
            <a:r>
              <a:rPr lang="ru-RU" altLang="ru-RU" sz="1900" i="1"/>
              <a:t>o</a:t>
            </a:r>
            <a:r>
              <a:rPr lang="ru-RU" altLang="ru-RU" sz="1900"/>
              <a:t>1 и </a:t>
            </a:r>
            <a:r>
              <a:rPr lang="ru-RU" altLang="ru-RU" sz="1900" i="1"/>
              <a:t>o</a:t>
            </a:r>
            <a:r>
              <a:rPr lang="ru-RU" altLang="ru-RU" sz="1900"/>
              <a:t>2 </a:t>
            </a:r>
            <a:br>
              <a:rPr lang="ru-RU" altLang="ru-RU" sz="1900"/>
            </a:br>
            <a:r>
              <a:rPr lang="ru-RU" altLang="ru-RU" sz="1900"/>
              <a:t>соответственно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после этого T1 требуется </a:t>
            </a:r>
            <a:br>
              <a:rPr lang="ru-RU" altLang="ru-RU" sz="1900"/>
            </a:br>
            <a:r>
              <a:rPr lang="ru-RU" altLang="ru-RU" sz="1900"/>
              <a:t>совместная блокировка объекта</a:t>
            </a:r>
            <a:br>
              <a:rPr lang="ru-RU" altLang="ru-RU" sz="1900"/>
            </a:br>
            <a:r>
              <a:rPr lang="ru-RU" altLang="ru-RU" sz="1900"/>
              <a:t> </a:t>
            </a:r>
            <a:r>
              <a:rPr lang="ru-RU" altLang="ru-RU" sz="1900" i="1"/>
              <a:t>o</a:t>
            </a:r>
            <a:r>
              <a:rPr lang="ru-RU" altLang="ru-RU" sz="1900"/>
              <a:t>2, а T2 – совместная блокировка</a:t>
            </a:r>
            <a:br>
              <a:rPr lang="ru-RU" altLang="ru-RU" sz="1900"/>
            </a:br>
            <a:r>
              <a:rPr lang="ru-RU" altLang="ru-RU" sz="1900"/>
              <a:t>объекта </a:t>
            </a:r>
            <a:r>
              <a:rPr lang="ru-RU" altLang="ru-RU" sz="1900" i="1"/>
              <a:t>o</a:t>
            </a:r>
            <a:r>
              <a:rPr lang="ru-RU" altLang="ru-RU" sz="1900"/>
              <a:t>1;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ни одно из этих требований блокировки </a:t>
            </a:r>
            <a:br>
              <a:rPr lang="ru-RU" altLang="ru-RU" sz="1900"/>
            </a:br>
            <a:r>
              <a:rPr lang="ru-RU" altLang="ru-RU" sz="1900"/>
              <a:t>не может быть удовлетворено, </a:t>
            </a:r>
            <a:br>
              <a:rPr lang="ru-RU" altLang="ru-RU" sz="1900"/>
            </a:br>
            <a:r>
              <a:rPr lang="ru-RU" altLang="ru-RU" sz="1900"/>
              <a:t>следовательно,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ни одна из транзакций не может продолжаться;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поэтому монопольные блокировки объектов никогда не будут сняты, 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требования совместных блокировок не будут удовлетворены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Поскольку тупики возможны, и никакого естественного выхода из тупиковой ситуации не существует, то эти ситуации необходимо обнаруживать и искусственно устранять  </a:t>
            </a:r>
          </a:p>
        </p:txBody>
      </p:sp>
      <p:pic>
        <p:nvPicPr>
          <p:cNvPr id="109572" name="Picture 4" descr="pic9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00213"/>
            <a:ext cx="24003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1452-1DA4-4E7D-B3C7-79EF986E214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30D8-0101-4542-98BF-25A0F88CB9A3}" type="slidenum">
              <a:rPr lang="ru-RU" altLang="en-US"/>
              <a:pPr/>
              <a:t>85</a:t>
            </a:fld>
            <a:endParaRPr lang="ru-RU" alt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(49)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(3) </a:t>
            </a:r>
            <a:r>
              <a:rPr lang="ru-RU" altLang="ru-RU" sz="1800" b="1"/>
              <a:t>Обнаружение тупиковых ситуаций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Основой обнаружения тупиковых</a:t>
            </a:r>
            <a:br>
              <a:rPr lang="ru-RU" altLang="ru-RU" sz="2100"/>
            </a:br>
            <a:r>
              <a:rPr lang="ru-RU" altLang="ru-RU" sz="2100"/>
              <a:t>ситуаций является построение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или постоянное поддержание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графа ожидания транзакций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Граф ожидания транзакций – это </a:t>
            </a:r>
            <a:br>
              <a:rPr lang="ru-RU" altLang="ru-RU" sz="2100"/>
            </a:br>
            <a:r>
              <a:rPr lang="ru-RU" altLang="ru-RU" sz="2100"/>
              <a:t>ориентированный двудольный граф, </a:t>
            </a:r>
            <a:br>
              <a:rPr lang="ru-RU" altLang="ru-RU" sz="2100"/>
            </a:br>
            <a:r>
              <a:rPr lang="ru-RU" altLang="ru-RU" sz="2100"/>
              <a:t>в котором существует два типа вершин</a:t>
            </a:r>
            <a:br>
              <a:rPr lang="ru-RU" altLang="ru-RU" sz="2100"/>
            </a:br>
            <a:r>
              <a:rPr lang="ru-RU" altLang="ru-RU" sz="2100"/>
              <a:t>– вершины, соответствующие </a:t>
            </a:r>
            <a:br>
              <a:rPr lang="ru-RU" altLang="ru-RU" sz="2100"/>
            </a:br>
            <a:r>
              <a:rPr lang="ru-RU" altLang="ru-RU" sz="2100"/>
              <a:t>транзакциям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будем изображать их прямоугольниками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и вершины, соответствующие объектам блокировок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будем изображать их окружностями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этом графе дуги соединяют только вершины-транзакции с вершинами-объектами. </a:t>
            </a:r>
          </a:p>
        </p:txBody>
      </p:sp>
      <p:pic>
        <p:nvPicPr>
          <p:cNvPr id="110597" name="Picture 5" descr="pic9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700213"/>
            <a:ext cx="24003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E9D6-6C17-4AE8-B826-62267EB6B25A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584A-48BC-48FB-8341-D87F14B7D38E}" type="slidenum">
              <a:rPr lang="ru-RU" altLang="en-US"/>
              <a:pPr/>
              <a:t>86</a:t>
            </a:fld>
            <a:endParaRPr lang="ru-RU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(4) </a:t>
            </a:r>
            <a:r>
              <a:rPr lang="ru-RU" altLang="ru-RU" sz="1800" b="1"/>
              <a:t>Обнаружение тупиковых ситуаций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Дуга из вершины-транзакции</a:t>
            </a:r>
            <a:br>
              <a:rPr lang="ru-RU" altLang="ru-RU" sz="2100"/>
            </a:br>
            <a:r>
              <a:rPr lang="ru-RU" altLang="ru-RU" sz="2100"/>
              <a:t>к вершине-объекту существует</a:t>
            </a:r>
            <a:br>
              <a:rPr lang="ru-RU" altLang="ru-RU" sz="2100"/>
            </a:br>
            <a:r>
              <a:rPr lang="ru-RU" altLang="ru-RU" sz="2100"/>
              <a:t>в том и только в том случае, </a:t>
            </a:r>
            <a:br>
              <a:rPr lang="ru-RU" altLang="ru-RU" sz="2100"/>
            </a:br>
            <a:r>
              <a:rPr lang="ru-RU" altLang="ru-RU" sz="2100"/>
              <a:t>если для этой транзакции </a:t>
            </a:r>
            <a:br>
              <a:rPr lang="ru-RU" altLang="ru-RU" sz="2100"/>
            </a:br>
            <a:r>
              <a:rPr lang="ru-RU" altLang="ru-RU" sz="2100"/>
              <a:t>имеется удовлетворенная </a:t>
            </a:r>
            <a:br>
              <a:rPr lang="ru-RU" altLang="ru-RU" sz="2100"/>
            </a:br>
            <a:r>
              <a:rPr lang="ru-RU" altLang="ru-RU" sz="2100"/>
              <a:t>блокировка данного объекта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Дуга из вершины-объекта к </a:t>
            </a:r>
            <a:br>
              <a:rPr lang="ru-RU" altLang="ru-RU" sz="2100"/>
            </a:br>
            <a:r>
              <a:rPr lang="ru-RU" altLang="ru-RU" sz="2100"/>
              <a:t>вершине-транзакции существует </a:t>
            </a:r>
            <a:br>
              <a:rPr lang="ru-RU" altLang="ru-RU" sz="2100"/>
            </a:br>
            <a:r>
              <a:rPr lang="ru-RU" altLang="ru-RU" sz="2100"/>
              <a:t>тогда и только тогда, когда эта </a:t>
            </a:r>
            <a:br>
              <a:rPr lang="ru-RU" altLang="ru-RU" sz="2100"/>
            </a:br>
            <a:r>
              <a:rPr lang="ru-RU" altLang="ru-RU" sz="2100"/>
              <a:t>транзакция ожидает удовлетворения запроса блокировки данного объекта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Легко показать, что в системе существует тупиковая ситуация в том и только в том случае, когда в графе ожидания транзакций имеется хотя бы один цикл. </a:t>
            </a:r>
          </a:p>
        </p:txBody>
      </p:sp>
      <p:pic>
        <p:nvPicPr>
          <p:cNvPr id="111620" name="Picture 4" descr="pic9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700213"/>
            <a:ext cx="24003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98AA-E122-4D3A-9040-5A7A0E82F1A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13E5-A383-4D9F-97F0-4E27622883EF}" type="slidenum">
              <a:rPr lang="ru-RU" altLang="en-US"/>
              <a:pPr/>
              <a:t>87</a:t>
            </a:fld>
            <a:endParaRPr lang="ru-RU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(5) </a:t>
            </a:r>
            <a:r>
              <a:rPr lang="ru-RU" altLang="ru-RU" sz="1800" b="1"/>
              <a:t>Обнаружение тупиковых ситуаций (3)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Для распознавания тупиковых ситуаций периодически производится построение графа ожидания транзакций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как уже отмечалось, иногда граф ожидания поддерживается постоянно, </a:t>
            </a:r>
          </a:p>
          <a:p>
            <a:r>
              <a:rPr lang="ru-RU" altLang="ru-RU" sz="2600"/>
              <a:t>и в этом графе ищутся циклы</a:t>
            </a:r>
          </a:p>
          <a:p>
            <a:r>
              <a:rPr lang="ru-RU" altLang="ru-RU" sz="2600"/>
              <a:t>Традиционной техникой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для которой существует множество разновидностей</a:t>
            </a:r>
          </a:p>
          <a:p>
            <a:r>
              <a:rPr lang="ru-RU" altLang="ru-RU" sz="2600"/>
              <a:t>нахождения циклов в ориентированном графе является редукция графа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F829-49AD-4327-8AFD-900595EA8D4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9092-0E80-4E4D-8ABD-1482EBE2F219}" type="slidenum">
              <a:rPr lang="ru-RU" altLang="en-US"/>
              <a:pPr/>
              <a:t>88</a:t>
            </a:fld>
            <a:endParaRPr lang="ru-RU" alt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(52)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(6) </a:t>
            </a:r>
            <a:r>
              <a:rPr lang="ru-RU" altLang="ru-RU" sz="1800" b="1"/>
              <a:t>Обнаружение тупиковых ситуаций (4)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500"/>
              <a:t>В целях упрощения примера предполагается, что все блокировки являются монопольными,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т.е. для каждой вершины-объекта имеется не более одной входящей дуги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Прежде всего, из графа ожидания удаляются</a:t>
            </a:r>
            <a:br>
              <a:rPr lang="ru-RU" altLang="ru-RU" sz="1500"/>
            </a:br>
            <a:r>
              <a:rPr lang="ru-RU" altLang="ru-RU" sz="1500"/>
              <a:t> все дуги, исходящие из вершин-транзакций, </a:t>
            </a:r>
            <a:br>
              <a:rPr lang="ru-RU" altLang="ru-RU" sz="1500"/>
            </a:br>
            <a:r>
              <a:rPr lang="ru-RU" altLang="ru-RU" sz="1500"/>
              <a:t>в которые не входят дуги из вершин-объектов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Это основывается на том разумном </a:t>
            </a:r>
            <a:br>
              <a:rPr lang="ru-RU" altLang="ru-RU" sz="1300"/>
            </a:br>
            <a:r>
              <a:rPr lang="ru-RU" altLang="ru-RU" sz="1300"/>
              <a:t>предположении, что транзакции, не ожидающие</a:t>
            </a:r>
            <a:br>
              <a:rPr lang="ru-RU" altLang="ru-RU" sz="1300"/>
            </a:br>
            <a:r>
              <a:rPr lang="ru-RU" altLang="ru-RU" sz="1300"/>
              <a:t>удовлетворения запроса блокировок, могут </a:t>
            </a:r>
            <a:br>
              <a:rPr lang="ru-RU" altLang="ru-RU" sz="1300"/>
            </a:br>
            <a:r>
              <a:rPr lang="ru-RU" altLang="ru-RU" sz="1300"/>
              <a:t>успешно завершиться и освободить блокировки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Кроме того, удаляются дуги, входящие в вершины-</a:t>
            </a:r>
            <a:br>
              <a:rPr lang="ru-RU" altLang="ru-RU" sz="1500"/>
            </a:br>
            <a:r>
              <a:rPr lang="ru-RU" altLang="ru-RU" sz="1500"/>
              <a:t>транзакции, из которых не исходят, ведущие к вершинам-объектам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транзакции, ожидающие удовлетворения </a:t>
            </a:r>
            <a:br>
              <a:rPr lang="ru-RU" altLang="ru-RU" sz="1300"/>
            </a:br>
            <a:r>
              <a:rPr lang="ru-RU" altLang="ru-RU" sz="1300"/>
              <a:t>блокировок, но не удерживающие </a:t>
            </a:r>
            <a:br>
              <a:rPr lang="ru-RU" altLang="ru-RU" sz="1300"/>
            </a:br>
            <a:r>
              <a:rPr lang="ru-RU" altLang="ru-RU" sz="1300"/>
              <a:t>заблокированные объекты, не могут быть </a:t>
            </a:r>
            <a:br>
              <a:rPr lang="ru-RU" altLang="ru-RU" sz="1300"/>
            </a:br>
            <a:r>
              <a:rPr lang="ru-RU" altLang="ru-RU" sz="1300"/>
              <a:t>причиной тупика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Для тех вершин-объектов, для которых не осталось </a:t>
            </a:r>
            <a:br>
              <a:rPr lang="ru-RU" altLang="ru-RU" sz="1500"/>
            </a:br>
            <a:r>
              <a:rPr lang="ru-RU" altLang="ru-RU" sz="1500"/>
              <a:t>входящих дуг, но существуют исходящие, ориентация</a:t>
            </a:r>
            <a:br>
              <a:rPr lang="ru-RU" altLang="ru-RU" sz="1500"/>
            </a:br>
            <a:r>
              <a:rPr lang="ru-RU" altLang="ru-RU" sz="1500"/>
              <a:t> одной из исходящих дуг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выбираемой произвольным образом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изменяется на противоположную это моделирует </a:t>
            </a:r>
            <a:br>
              <a:rPr lang="ru-RU" altLang="ru-RU" sz="1500"/>
            </a:br>
            <a:r>
              <a:rPr lang="ru-RU" altLang="ru-RU" sz="1500"/>
              <a:t>удовлетворение запроса блокировки  </a:t>
            </a:r>
          </a:p>
        </p:txBody>
      </p:sp>
      <p:pic>
        <p:nvPicPr>
          <p:cNvPr id="113668" name="Picture 4" descr="pic9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276475"/>
            <a:ext cx="3028950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69" name="Picture 5" descr="pic9_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149725"/>
            <a:ext cx="3086100" cy="1463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F38D-DEF5-43A6-8D3B-0F2E0E23AEB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2A12-97F7-496F-90B7-DB0D92F09A5A}" type="slidenum">
              <a:rPr lang="ru-RU" altLang="en-US"/>
              <a:pPr/>
              <a:t>89</a:t>
            </a:fld>
            <a:endParaRPr lang="ru-RU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(53)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(7) </a:t>
            </a:r>
            <a:r>
              <a:rPr lang="ru-RU" altLang="ru-RU" sz="1800" b="1"/>
              <a:t>Обнаружение тупиковых ситуаций (5)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После этого снова повторяются описанные действия</a:t>
            </a:r>
            <a:r>
              <a:rPr lang="ru-RU" altLang="ru-RU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000"/>
              <a:t>и так до тех пор, пока не прекратится удаление дуг</a:t>
            </a:r>
          </a:p>
          <a:p>
            <a:r>
              <a:rPr lang="ru-RU" altLang="ru-RU" sz="2400"/>
              <a:t>Если в графе остались дуги, то они обязательно образуют цикл</a:t>
            </a:r>
            <a:r>
              <a:rPr lang="ru-RU" altLang="ru-RU"/>
              <a:t> </a:t>
            </a:r>
          </a:p>
        </p:txBody>
      </p:sp>
      <p:pic>
        <p:nvPicPr>
          <p:cNvPr id="114692" name="Picture 4" descr="pic9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357563"/>
            <a:ext cx="2668587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3" name="Picture 5" descr="pic9_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357563"/>
            <a:ext cx="2592388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4" name="Picture 6" descr="pic9_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724400"/>
            <a:ext cx="2663825" cy="129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5" name="Picture 7" descr="pic9_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724400"/>
            <a:ext cx="2592388" cy="129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6A17-D91F-40BA-BDF3-EE23D72534B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2E-B454-4273-9821-2A6AB832C75F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Общее понятие транзакции и основные характеристики транзакций (</a:t>
            </a:r>
            <a:r>
              <a:rPr lang="en-US" altLang="ru-RU" sz="3200" b="1"/>
              <a:t>5</a:t>
            </a:r>
            <a:r>
              <a:rPr lang="ru-RU" altLang="ru-RU" sz="3200" b="1"/>
              <a:t>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i="1"/>
              <a:t>Долговечность (Durability)</a:t>
            </a:r>
            <a:endParaRPr lang="en-US" altLang="ru-RU" sz="2600" i="1"/>
          </a:p>
          <a:p>
            <a:pPr>
              <a:lnSpc>
                <a:spcPct val="80000"/>
              </a:lnSpc>
            </a:pPr>
            <a:r>
              <a:rPr lang="ru-RU" altLang="ru-RU" sz="2600"/>
              <a:t>После успешного завершения транзакции все изменения, </a:t>
            </a:r>
            <a:endParaRPr lang="en-US" altLang="ru-RU" sz="2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которые были внесены в состояние базы данных операциями этой транзакции,</a:t>
            </a:r>
            <a:endParaRPr lang="en-US" altLang="ru-RU" sz="2200"/>
          </a:p>
          <a:p>
            <a:pPr>
              <a:lnSpc>
                <a:spcPct val="80000"/>
              </a:lnSpc>
            </a:pPr>
            <a:r>
              <a:rPr lang="ru-RU" altLang="ru-RU" sz="2600"/>
              <a:t>должны гарантированно сохраняться,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 даже в случае сбоев аппаратуры или программного обеспечения</a:t>
            </a:r>
            <a:endParaRPr lang="en-US" altLang="ru-RU" sz="2200"/>
          </a:p>
          <a:p>
            <a:pPr>
              <a:lnSpc>
                <a:spcPct val="80000"/>
              </a:lnSpc>
            </a:pPr>
            <a:r>
              <a:rPr lang="ru-RU" altLang="ru-RU" sz="2600"/>
              <a:t>Этому аспекту транзакционных систем посвящается следующая лекция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Эти свойства особенно важны для многопользовательских систем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DB59-3629-4035-BE38-1E53D8E9C43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668-B854-4C29-B14A-5EF3E0B68B42}" type="slidenum">
              <a:rPr lang="ru-RU" altLang="en-US"/>
              <a:pPr/>
              <a:t>90</a:t>
            </a:fld>
            <a:endParaRPr lang="ru-RU" alt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(54)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(8) </a:t>
            </a:r>
            <a:r>
              <a:rPr lang="ru-RU" altLang="ru-RU" sz="1800" b="1"/>
              <a:t>Разрушение тупиков (1)</a:t>
            </a:r>
            <a:br>
              <a:rPr lang="ru-RU" altLang="ru-RU" sz="18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Предположим теперь, что нам удалось найти цикл в графе ожидания транзакций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Что делать теперь?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Нужно каким-то образом обеспечить возможность продолжения работы хотя бы для части транзакций, попавших в тупик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Разрушение тупика начинается с выбора в цикле транзакций так называемой транзакции-жертвы,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транзакции, которой решено пожертвовать, чтобы обеспечить возможность продолжения работы других транзакций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49F-F8CD-4D78-9937-855D24D69D8C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B4B1-14C3-42DE-AA9D-0F221134E95D}" type="slidenum">
              <a:rPr lang="ru-RU" altLang="en-US"/>
              <a:pPr/>
              <a:t>91</a:t>
            </a:fld>
            <a:endParaRPr lang="ru-RU" alt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(55)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(9) </a:t>
            </a:r>
            <a:r>
              <a:rPr lang="ru-RU" altLang="ru-RU" sz="1800" b="1"/>
              <a:t>Разрушение тупиков (2)</a:t>
            </a:r>
            <a:br>
              <a:rPr lang="ru-RU" altLang="ru-RU" sz="18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Выбрать «жертву» не так уж легко, поскольку для этого могут использоваться различные, зачастую противоречивые критерии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 одной стороны, было бы разумно жертвовать наиболее «богатой» транзакцией, т.е. той транзакцией, которая удерживает наиболее число блокировок объектов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этом случае после принудительно завершения такой транзакции освободилось бы наибольшее число объектов, что с большой вероятностью привело бы к исчезновению тупиковой ситуации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Но, с другой стороны, «богатая» транзакция, скорее всего, выполнялась дольше других транзакций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На ее выполнение уже затрачено большое количество системных ресурсов и, вероятно, она скоро завершится самостоятельно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этот выбор может оказаться в системном отношении не самым удачным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81F1-C804-4EFD-99C3-BE03D6024668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19D0-D2DB-4F49-BA5A-6895E6787F54}" type="slidenum">
              <a:rPr lang="ru-RU" altLang="en-US"/>
              <a:pPr/>
              <a:t>92</a:t>
            </a:fld>
            <a:endParaRPr lang="ru-RU" alt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(56)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(10) </a:t>
            </a:r>
            <a:r>
              <a:rPr lang="ru-RU" altLang="ru-RU" sz="1800" b="1"/>
              <a:t>Разрушение тупиков (3)</a:t>
            </a:r>
            <a:br>
              <a:rPr lang="ru-RU" altLang="ru-RU" sz="18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Можно пожертвовать самой «молодой» транзакцией, которая существует в системе в течение наименьшего времени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Такую транзакцию менее всего жалко, поскольку она еще не успела израсходовать много системных ресурсов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Но, с другой стороны, такая транзакция не могла и накопить много блокировок, и поэтому ее насильственное завершение вряд ли поможет устранить тупиковую ситуацию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Так стоит ли ею жертвовать?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Можно выбрать транзакцию-жертву случайным образом из всех транзакций, попавших в тупик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Возможно, что в среднем этот подход привел бы к хорошим результатам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Но, к сожалению, в нем не учитывается возможная приоритетность транзакций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Было бы не слишком хорошо, например, жертвовать транзакцией, запущенной от имени руководителя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832B-662B-42A8-9285-DC16B06F901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4568-C8CB-4042-A816-CC72A56922F8}" type="slidenum">
              <a:rPr lang="ru-RU" altLang="en-US"/>
              <a:pPr/>
              <a:t>93</a:t>
            </a:fld>
            <a:endParaRPr lang="ru-RU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(57)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(11) </a:t>
            </a:r>
            <a:r>
              <a:rPr lang="ru-RU" altLang="ru-RU" sz="1800" b="1"/>
              <a:t>Разрушение тупиков (4)</a:t>
            </a:r>
            <a:br>
              <a:rPr lang="ru-RU" altLang="ru-RU" sz="18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Поэтому обычно при выборе транзакции-жертвы используется многофакторная оценка ее стоимости, в которую с разными весами входят время выполнения, число накопленных блокировок, приоритет и т.д.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качестве «жертвы» выбирает транзакция, для которой эта оценка выдает наиболее подходящий результат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После выбора транзакции-жертвы выполняется откат этой транзакции, который может носить полный или частичный (до некоторой точки сохранения) характер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этом, естественно, освобождаются блокировки, и может быть продолжено выполнение других транзакций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08E69-F03F-4320-A402-9B58BF559189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8A89-DF18-481C-A58D-EC3B7D658679}" type="slidenum">
              <a:rPr lang="ru-RU" altLang="en-US"/>
              <a:pPr/>
              <a:t>94</a:t>
            </a:fld>
            <a:endParaRPr lang="ru-RU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(58)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Синхронизационные тупики, их распознавание и разрушение (12) </a:t>
            </a:r>
            <a:r>
              <a:rPr lang="ru-RU" altLang="ru-RU" sz="1800" b="1"/>
              <a:t>Разрушение тупиков (5)</a:t>
            </a:r>
            <a:br>
              <a:rPr lang="ru-RU" altLang="ru-RU" sz="1800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Естественно, такое насильственное устранение тупиковых ситуаций является нарушением принципа изолированности пользователей, которого невозможно избежать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Заметим, что в централизованных системах стоимость построения графа ожидания сравнительно невелика, но она становится слишком большой в распределенных СУБД, в которых транзакции могут выполняться в разных узлах сети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Поэтому в таких системах обычно используются другие методы сериализации транзакций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8CFC-81CD-4B76-BA02-46B2E3935D51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B8F7-1EEC-4E4D-9B29-31E99BCBB83E}" type="slidenum">
              <a:rPr lang="ru-RU" altLang="en-US"/>
              <a:pPr/>
              <a:t>95</a:t>
            </a:fld>
            <a:endParaRPr lang="ru-RU" alt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(59)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Метод временных меток (1)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Альтернативный метод сериализации транзакций, хорошо работающий в условиях редкого возникновения конфликтов транзакций и не требующий построения графа ожидания транзакций, основан на использовании </a:t>
            </a:r>
            <a:r>
              <a:rPr lang="ru-RU" altLang="ru-RU" sz="2100" i="1"/>
              <a:t>временн</a:t>
            </a:r>
            <a:r>
              <a:rPr lang="ru-RU" altLang="ru-RU" sz="2100"/>
              <a:t>ы</a:t>
            </a:r>
            <a:r>
              <a:rPr lang="ru-RU" altLang="ru-RU" sz="2100" i="1"/>
              <a:t>х меток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Основная идея метода временн</a:t>
            </a:r>
            <a:r>
              <a:rPr lang="ru-RU" altLang="ru-RU" sz="2100" i="1"/>
              <a:t>ы</a:t>
            </a:r>
            <a:r>
              <a:rPr lang="ru-RU" altLang="ru-RU" sz="2100"/>
              <a:t>х меток (Timestamp Ordering, TO), у которого существует множество разновидностей, состоит в следующем: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если транзакция T1 началась раньше транзакции T2, то система обеспечивает такой сериальный план, как если бы транзакция T1 была целиком выполнена до начала T2.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Для этого каждой транзакции T предписывается временн</a:t>
            </a:r>
            <a:r>
              <a:rPr lang="ru-RU" altLang="ru-RU" sz="2100" i="1"/>
              <a:t>а</a:t>
            </a:r>
            <a:r>
              <a:rPr lang="ru-RU" altLang="ru-RU" sz="2100"/>
              <a:t>я метка t(T), соответствующая времени начала выполнения транзакции T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При выполнении операции над объектом o транзакция T помечает его своими идентификатором, временн</a:t>
            </a:r>
            <a:r>
              <a:rPr lang="ru-RU" altLang="ru-RU" sz="2100" i="1"/>
              <a:t>о</a:t>
            </a:r>
            <a:r>
              <a:rPr lang="ru-RU" altLang="ru-RU" sz="2100"/>
              <a:t>й меткой и типом операции (чтение или изменение)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1CAE-6C66-4A5C-833B-B6F7B95B15E0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2DDB-1DAC-43DF-9AD6-2E240F08D4B5}" type="slidenum">
              <a:rPr lang="ru-RU" altLang="en-US"/>
              <a:pPr/>
              <a:t>96</a:t>
            </a:fld>
            <a:endParaRPr lang="ru-RU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(60)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Метод временных меток (2)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dirty="0"/>
              <a:t>Перед выполнением операции над объектом o транзакция T2 выполняет следующие действия: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Проверяет, помечен ли объект o какой-либо транзакцией T1</a:t>
            </a:r>
          </a:p>
          <a:p>
            <a:pPr lvl="2">
              <a:lnSpc>
                <a:spcPct val="80000"/>
              </a:lnSpc>
              <a:buFontTx/>
              <a:buChar char="o"/>
            </a:pPr>
            <a:r>
              <a:rPr lang="ru-RU" altLang="ru-RU" sz="1500" dirty="0"/>
              <a:t>Если не помечен, то помечает этот объект своей временной меткой и типом </a:t>
            </a:r>
            <a:r>
              <a:rPr lang="ru-RU" altLang="ru-RU" sz="1500" dirty="0" smtClean="0"/>
              <a:t>операции</a:t>
            </a:r>
            <a:r>
              <a:rPr lang="en-US" altLang="ru-RU" sz="1500" dirty="0" smtClean="0"/>
              <a:t> (t(o)read </a:t>
            </a:r>
            <a:r>
              <a:rPr lang="ru-RU" altLang="ru-RU" sz="1500" dirty="0" smtClean="0"/>
              <a:t>или </a:t>
            </a:r>
            <a:r>
              <a:rPr lang="en-US" altLang="ru-RU" sz="1500" dirty="0" smtClean="0"/>
              <a:t>t(o)write)</a:t>
            </a:r>
            <a:r>
              <a:rPr lang="ru-RU" altLang="ru-RU" sz="1500" dirty="0" smtClean="0"/>
              <a:t> </a:t>
            </a:r>
            <a:r>
              <a:rPr lang="ru-RU" altLang="ru-RU" sz="1500" dirty="0"/>
              <a:t>и выполняет операцию</a:t>
            </a:r>
          </a:p>
          <a:p>
            <a:pPr lvl="3">
              <a:lnSpc>
                <a:spcPct val="80000"/>
              </a:lnSpc>
              <a:buFontTx/>
              <a:buChar char="•"/>
            </a:pPr>
            <a:r>
              <a:rPr lang="ru-RU" altLang="ru-RU" sz="1400" dirty="0"/>
              <a:t>Конец действий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Иначе транзакция T2 проверяет, не завершилась ли транзакция T1, пометившая этот объект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 dirty="0" smtClean="0"/>
              <a:t>Если </a:t>
            </a:r>
            <a:r>
              <a:rPr lang="ru-RU" altLang="ru-RU" sz="1300" dirty="0"/>
              <a:t>транзакция T1 не завершилась, то T2 проверяет конфликтность операций</a:t>
            </a:r>
          </a:p>
          <a:p>
            <a:pPr lvl="3">
              <a:lnSpc>
                <a:spcPct val="80000"/>
              </a:lnSpc>
              <a:buFontTx/>
              <a:buChar char="o"/>
            </a:pPr>
            <a:r>
              <a:rPr lang="ru-RU" altLang="ru-RU" sz="1300" dirty="0"/>
              <a:t>Если операции неконфликтны, то при объекте </a:t>
            </a:r>
            <a:r>
              <a:rPr lang="ru-RU" altLang="ru-RU" sz="1300" dirty="0" smtClean="0"/>
              <a:t>o </a:t>
            </a:r>
          </a:p>
          <a:p>
            <a:pPr lvl="4">
              <a:lnSpc>
                <a:spcPct val="80000"/>
              </a:lnSpc>
              <a:buFontTx/>
              <a:buChar char="o"/>
            </a:pPr>
            <a:r>
              <a:rPr lang="ru-RU" altLang="ru-RU" sz="1400" dirty="0" smtClean="0"/>
              <a:t>проставляется </a:t>
            </a:r>
            <a:r>
              <a:rPr lang="ru-RU" altLang="ru-RU" sz="1400" dirty="0"/>
              <a:t>временная метка </a:t>
            </a:r>
            <a:r>
              <a:rPr lang="en-US" altLang="ru-RU" sz="1400" dirty="0" smtClean="0"/>
              <a:t>t(o)read=min(t(o)read, t(T1))</a:t>
            </a:r>
            <a:r>
              <a:rPr lang="ru-RU" altLang="ru-RU" sz="1400" dirty="0" smtClean="0"/>
              <a:t>, </a:t>
            </a:r>
            <a:r>
              <a:rPr lang="ru-RU" altLang="ru-RU" sz="1400" dirty="0"/>
              <a:t>и </a:t>
            </a:r>
            <a:endParaRPr lang="ru-RU" altLang="ru-RU" sz="1400" dirty="0" smtClean="0"/>
          </a:p>
          <a:p>
            <a:pPr lvl="4">
              <a:lnSpc>
                <a:spcPct val="80000"/>
              </a:lnSpc>
              <a:buFontTx/>
              <a:buChar char="o"/>
            </a:pPr>
            <a:r>
              <a:rPr lang="ru-RU" altLang="ru-RU" sz="1400" dirty="0" smtClean="0"/>
              <a:t>транзакция </a:t>
            </a:r>
            <a:r>
              <a:rPr lang="ru-RU" altLang="ru-RU" sz="1400" dirty="0"/>
              <a:t>T2 выполняет свою </a:t>
            </a:r>
            <a:r>
              <a:rPr lang="ru-RU" altLang="ru-RU" sz="1400" dirty="0" smtClean="0"/>
              <a:t>операцию</a:t>
            </a:r>
          </a:p>
          <a:p>
            <a:pPr lvl="3">
              <a:lnSpc>
                <a:spcPct val="80000"/>
              </a:lnSpc>
              <a:buFontTx/>
              <a:buChar char="o"/>
            </a:pPr>
            <a:r>
              <a:rPr lang="ru-RU" altLang="ru-RU" sz="1400" dirty="0" smtClean="0"/>
              <a:t>Если </a:t>
            </a:r>
            <a:r>
              <a:rPr lang="ru-RU" altLang="ru-RU" sz="1400" dirty="0"/>
              <a:t>операции транзакций T2 и T1 конфликтуют, то транзакция </a:t>
            </a:r>
            <a:r>
              <a:rPr lang="en-US" altLang="ru-RU" sz="1400" dirty="0"/>
              <a:t>T2 </a:t>
            </a:r>
            <a:r>
              <a:rPr lang="ru-RU" altLang="ru-RU" sz="1400" dirty="0" smtClean="0"/>
              <a:t>откатывается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C6A3-BC10-4B34-AFE3-B6A96E11844E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D278-5BB4-4C95-9C1F-FF7F7A4382EB}" type="slidenum">
              <a:rPr lang="ru-RU" altLang="en-US"/>
              <a:pPr/>
              <a:t>97</a:t>
            </a:fld>
            <a:endParaRPr lang="ru-RU" alt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Методы сериализации транзакций (61)</a:t>
            </a:r>
            <a:r>
              <a:rPr lang="ru-RU" altLang="ru-RU" sz="3600" b="1"/>
              <a:t/>
            </a:r>
            <a:br>
              <a:rPr lang="ru-RU" altLang="ru-RU" sz="3600" b="1"/>
            </a:br>
            <a:r>
              <a:rPr lang="ru-RU" altLang="ru-RU" sz="2000" b="1"/>
              <a:t>Метод временных меток (3)</a:t>
            </a:r>
            <a:r>
              <a:rPr lang="ru-RU" altLang="ru-RU" b="1"/>
              <a:t/>
            </a:r>
            <a:br>
              <a:rPr lang="ru-RU" altLang="ru-RU" b="1"/>
            </a:br>
            <a:r>
              <a:rPr lang="ru-RU" altLang="ru-RU" sz="2400" b="1"/>
              <a:t/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Если транзакция </a:t>
            </a:r>
            <a:r>
              <a:rPr lang="en-US" altLang="ru-RU" dirty="0" smtClean="0"/>
              <a:t>T1 </a:t>
            </a:r>
            <a:r>
              <a:rPr lang="ru-RU" altLang="ru-RU" dirty="0" smtClean="0"/>
              <a:t>завершилась, то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Если </a:t>
            </a:r>
            <a:r>
              <a:rPr lang="en-US" altLang="ru-RU" dirty="0" smtClean="0"/>
              <a:t>T2 </a:t>
            </a:r>
            <a:r>
              <a:rPr lang="ru-RU" altLang="ru-RU" dirty="0" smtClean="0"/>
              <a:t>хочет читать объект </a:t>
            </a:r>
            <a:r>
              <a:rPr lang="en-US" altLang="ru-RU" dirty="0" smtClean="0"/>
              <a:t>o</a:t>
            </a:r>
            <a:r>
              <a:rPr lang="ru-RU" altLang="ru-RU" dirty="0" smtClean="0"/>
              <a:t>, и </a:t>
            </a:r>
            <a:r>
              <a:rPr lang="en-US" altLang="ru-RU" dirty="0" smtClean="0"/>
              <a:t>t(T2) &gt; t(o)write, </a:t>
            </a:r>
            <a:endParaRPr lang="ru-RU" altLang="ru-RU" dirty="0" smtClean="0"/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то </a:t>
            </a:r>
            <a:r>
              <a:rPr lang="en-US" altLang="ru-RU" dirty="0" smtClean="0"/>
              <a:t>t(o)read:=t(T2), </a:t>
            </a:r>
            <a:r>
              <a:rPr lang="ru-RU" altLang="ru-RU" dirty="0" smtClean="0"/>
              <a:t>и </a:t>
            </a:r>
            <a:r>
              <a:rPr lang="en-US" altLang="ru-RU" dirty="0" smtClean="0"/>
              <a:t>T2 </a:t>
            </a:r>
            <a:r>
              <a:rPr lang="ru-RU" altLang="ru-RU" dirty="0" smtClean="0"/>
              <a:t>выполняет операцию чтения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иначе </a:t>
            </a:r>
            <a:r>
              <a:rPr lang="en-US" altLang="ru-RU" dirty="0" smtClean="0"/>
              <a:t>T2 </a:t>
            </a:r>
            <a:r>
              <a:rPr lang="ru-RU" altLang="ru-RU" dirty="0" smtClean="0"/>
              <a:t>откатывается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Если </a:t>
            </a:r>
            <a:r>
              <a:rPr lang="en-US" altLang="ru-RU" dirty="0" smtClean="0"/>
              <a:t>T2 </a:t>
            </a:r>
            <a:r>
              <a:rPr lang="ru-RU" altLang="ru-RU" dirty="0" smtClean="0"/>
              <a:t>хочет изменять объект </a:t>
            </a:r>
            <a:r>
              <a:rPr lang="en-US" altLang="ru-RU" dirty="0" smtClean="0"/>
              <a:t>o, </a:t>
            </a:r>
            <a:r>
              <a:rPr lang="ru-RU" altLang="ru-RU" dirty="0" smtClean="0"/>
              <a:t>и </a:t>
            </a:r>
            <a:r>
              <a:rPr lang="en-US" altLang="ru-RU" dirty="0" smtClean="0"/>
              <a:t>t(T2) &gt; t(o)read &amp; t(T2) &gt; t(o)write,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то </a:t>
            </a:r>
            <a:r>
              <a:rPr lang="en-US" altLang="ru-RU" dirty="0" smtClean="0"/>
              <a:t>t(o)write:=</a:t>
            </a:r>
            <a:r>
              <a:rPr lang="en-US" altLang="ru-RU" dirty="0"/>
              <a:t>t(T2), </a:t>
            </a:r>
            <a:r>
              <a:rPr lang="ru-RU" altLang="ru-RU" dirty="0"/>
              <a:t>и </a:t>
            </a:r>
            <a:r>
              <a:rPr lang="en-US" altLang="ru-RU" dirty="0"/>
              <a:t>T2 </a:t>
            </a:r>
            <a:r>
              <a:rPr lang="ru-RU" altLang="ru-RU" dirty="0"/>
              <a:t>выполняет операцию </a:t>
            </a:r>
            <a:r>
              <a:rPr lang="ru-RU" altLang="ru-RU" dirty="0" smtClean="0"/>
              <a:t>изменения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/>
              <a:t>иначе </a:t>
            </a:r>
            <a:r>
              <a:rPr lang="en-US" altLang="ru-RU" dirty="0"/>
              <a:t>T2 </a:t>
            </a:r>
            <a:r>
              <a:rPr lang="ru-RU" altLang="ru-RU" dirty="0"/>
              <a:t>откатывается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ru-RU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ru-RU" dirty="0" smtClean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5FBC-8439-49DF-AD86-F8181EB9DCA6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9413-9836-4CF0-A084-9A70413DC2E0}" type="slidenum">
              <a:rPr lang="ru-RU" altLang="en-US"/>
              <a:pPr/>
              <a:t>98</a:t>
            </a:fld>
            <a:endParaRPr lang="ru-RU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/>
              <a:t>Методы сериализации транзакций (62)</a:t>
            </a:r>
            <a:r>
              <a:rPr lang="ru-RU" altLang="ru-RU" sz="4000" b="1"/>
              <a:t/>
            </a:r>
            <a:br>
              <a:rPr lang="ru-RU" altLang="ru-RU" sz="4000" b="1"/>
            </a:br>
            <a:r>
              <a:rPr lang="ru-RU" altLang="ru-RU" sz="2400" b="1"/>
              <a:t>Метод временных меток (4)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К недостаткам метода TO относятся потенциально более частые откаты транзакций, чем в случае использования синхронизационных захватов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Это связано с тем, что конфликтность транзакций определяется более грубо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Кроме того, в распределенных системах не очень просто вырабатывать глобальные временн</a:t>
            </a:r>
            <a:r>
              <a:rPr lang="ru-RU" altLang="ru-RU" sz="2100" i="1"/>
              <a:t>ы</a:t>
            </a:r>
            <a:r>
              <a:rPr lang="ru-RU" altLang="ru-RU" sz="2100"/>
              <a:t>е метки с отношением полного порядка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это отдельная большая наука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в распределенных системах эти недостатки окупаются тем, что не нужно распознавать тупики, а построение графа ожидания в распределенных системах стоит очень дорого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4AF3-4EAC-480D-9C6E-4D0EAD02EA77}" type="datetime1">
              <a:rPr lang="ru-RU" altLang="en-US" smtClean="0"/>
              <a:t>18.12.2019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Управление транзакциями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22BB-C693-46DB-B5FB-5C454E00F752}" type="slidenum">
              <a:rPr lang="ru-RU" altLang="en-US"/>
              <a:pPr/>
              <a:t>99</a:t>
            </a:fld>
            <a:endParaRPr lang="ru-RU" alt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/>
              <a:t>Методы сериализации транзакций (63)</a:t>
            </a:r>
            <a:r>
              <a:rPr lang="ru-RU" altLang="ru-RU" sz="4000" b="1"/>
              <a:t/>
            </a:r>
            <a:br>
              <a:rPr lang="ru-RU" altLang="ru-RU" sz="4000" b="1"/>
            </a:br>
            <a:r>
              <a:rPr lang="ru-RU" altLang="ru-RU" sz="2400" b="1"/>
              <a:t>Версионные методы (1)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Основная идея версионных алгоритмов сериализации транзакций состоит в том, что в базе данных допускается существование нескольких «версий» одного и того же объекта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Эти алгоритмы, главным образом, направлены на преодоление конфликтов транзакций категорий R/W и W/R, позволяя выполнять операции чтения над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некоторой предыдущей версией объекта базы данных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результате операции чтения выполняются без задержек и тупиков, свойственных механизмам синхронизационных блокировок, а также без некоторых откатов, возможных при применении метода временн</a:t>
            </a:r>
            <a:r>
              <a:rPr lang="ru-RU" altLang="ru-RU" sz="1900" i="1"/>
              <a:t>ы</a:t>
            </a:r>
            <a:r>
              <a:rPr lang="ru-RU" altLang="ru-RU" sz="1900"/>
              <a:t>х меток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Алгоритмы управления транзакциями, основанные на поддержке версий, достаточно широко распространены в области SQL-ориентированных СУБД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частности, подобные алгоритмы используются в СУБД Oracle и PostgreSQL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499</TotalTime>
  <Words>8053</Words>
  <Application>Microsoft Office PowerPoint</Application>
  <PresentationFormat>Экран (4:3)</PresentationFormat>
  <Paragraphs>1121</Paragraphs>
  <Slides>120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120</vt:i4>
      </vt:variant>
    </vt:vector>
  </HeadingPairs>
  <TitlesOfParts>
    <vt:vector size="126" baseType="lpstr">
      <vt:lpstr>Arial</vt:lpstr>
      <vt:lpstr>Garamond</vt:lpstr>
      <vt:lpstr>Symbol</vt:lpstr>
      <vt:lpstr>Times New Roman</vt:lpstr>
      <vt:lpstr>Wingdings</vt:lpstr>
      <vt:lpstr>Край</vt:lpstr>
      <vt:lpstr>Методы управления транзакциями. Сихронизационные блокировки, временные метки и версии </vt:lpstr>
      <vt:lpstr>План (1)</vt:lpstr>
      <vt:lpstr>План (2)</vt:lpstr>
      <vt:lpstr>Введение</vt:lpstr>
      <vt:lpstr>Общее понятие транзакции и основные характеристики транзакций (1)</vt:lpstr>
      <vt:lpstr>Общее понятие транзакции и основные характеристики транзакций (2)</vt:lpstr>
      <vt:lpstr>Общее понятие транзакции и основные характеристики транзакций (3)</vt:lpstr>
      <vt:lpstr>Общее понятие транзакции и основные характеристики транзакций (4)</vt:lpstr>
      <vt:lpstr>Общее понятие транзакции и основные характеристики транзакций (5)</vt:lpstr>
      <vt:lpstr>Общее понятие транзакции и основные характеристики транзакций (6) Атомарность транзакций (1) </vt:lpstr>
      <vt:lpstr>Общее понятие транзакции и основные характеристики транзакций (7) Атомарность транзакций (2) </vt:lpstr>
      <vt:lpstr>Общее понятие транзакции и основные характеристики транзакций (8) Транзакции и целостность баз данных (1) </vt:lpstr>
      <vt:lpstr>Общее понятие транзакции и основные характеристики транзакций (9) Транзакции и целостность баз данных (2) </vt:lpstr>
      <vt:lpstr>Общее понятие транзакции и основные характеристики транзакций (10) Транзакции и целостность баз данных (3) </vt:lpstr>
      <vt:lpstr>Общее понятие транзакции и основные характеристики транзакций (11) Транзакции и целостность баз данных (4) </vt:lpstr>
      <vt:lpstr>Общее понятие транзакции и основные характеристики транзакций (12) Транзакции и целостность баз данных (5) </vt:lpstr>
      <vt:lpstr>Общее понятие транзакции и основные характеристики транзакций (13) Транзакции и целостность баз данных (6) </vt:lpstr>
      <vt:lpstr>Общее понятие транзакции и основные характеристики транзакций (14) Транзакции и целостность баз данных (7) </vt:lpstr>
      <vt:lpstr>Общее понятие транзакции и основные характеристики транзакций (15) Транзакции и целостность баз данных (8) </vt:lpstr>
      <vt:lpstr>Общее понятие транзакции и основные характеристики транзакций (15) Изолированность транзакций (1)  </vt:lpstr>
      <vt:lpstr>Общее понятие транзакции и основные характеристики транзакций (16) Изолированность транзакций (2)  </vt:lpstr>
      <vt:lpstr>Общее понятие транзакции и основные характеристики транзакций (17) Изолированность транзакций (3)  </vt:lpstr>
      <vt:lpstr>Общее понятие транзакции и основные характеристики транзакций (18) Изолированность транзакций (4) Потерянные изменения (1)</vt:lpstr>
      <vt:lpstr>Общее понятие транзакции и основные характеристики транзакций (19) Изолированность транзакций (5) Потерянные изменения (2)</vt:lpstr>
      <vt:lpstr>Общее понятие транзакции и основные характеристики транзакций (19) Изолированность транзакций (5)  Потерянные изменения (3)   </vt:lpstr>
      <vt:lpstr>Общее понятие транзакции и основные характеристики транзакций (20) Изолированность транзакций (6) Отсутствие чтения «грязных» данных (1)  </vt:lpstr>
      <vt:lpstr>Общее понятие транзакции и основные характеристики транзакций (21) Изолированность транзакций (7) Отсутствие чтения «грязных» данных (2)  </vt:lpstr>
      <vt:lpstr>Общее понятие транзакции и основные характеристики транзакций (22) Изолированность транзакций (8) Отсутствие неповторяющихся чтений (1)   </vt:lpstr>
      <vt:lpstr>Общее понятие транзакции и основные характеристики транзакций (23) Изолированность транзакций (9) Отсутствие неповторяющихся чтений (2)   </vt:lpstr>
      <vt:lpstr>Общее понятие транзакции и основные характеристики транзакций (24) Изолированность транзакций (10)   </vt:lpstr>
      <vt:lpstr>Общее понятие транзакции и основные характеристики транзакций (25) Изолированность транзакций (11) Проблема фантомов (1)    </vt:lpstr>
      <vt:lpstr>Общее понятие транзакции и основные характеристики транзакций (26) Изолированность транзакций (12) Проблема фантомов (2)    </vt:lpstr>
      <vt:lpstr>Общее понятие транзакции и основные характеристики транзакций (27) Изолированность транзакций (13) Проблема фантомов (3)    </vt:lpstr>
      <vt:lpstr>Общее понятие транзакции и основные характеристики транзакций (28) Сериализация транзакций (1)     </vt:lpstr>
      <vt:lpstr>Общее понятие транзакции и основные характеристики транзакций (29) Сериализация транзакций (2)     </vt:lpstr>
      <vt:lpstr>Общее понятие транзакции и основные характеристики транзакций (30) Сериализация транзакций (3)     </vt:lpstr>
      <vt:lpstr>Методы сериализации транзакций (1)</vt:lpstr>
      <vt:lpstr>Методы сериализации транзакций (2)</vt:lpstr>
      <vt:lpstr>Методы сериализации транзакций (3)</vt:lpstr>
      <vt:lpstr>Методы сериализации транзакций (4) Синхронизационные блокировки (1) </vt:lpstr>
      <vt:lpstr>Методы сериализации транзакций (5) Синхронизационные блокировки (2) </vt:lpstr>
      <vt:lpstr>Методы сериализации транзакций (6) Синхронизационные блокировки (3) </vt:lpstr>
      <vt:lpstr>Методы сериализации транзакций (7) Синхронизационные блокировки (4) </vt:lpstr>
      <vt:lpstr>Методы сериализации транзакций (8) Синхронизационные блокировки (5) </vt:lpstr>
      <vt:lpstr>Методы сериализации транзакций (9) Синхронизационные блокировки (6) </vt:lpstr>
      <vt:lpstr>Методы сериализации транзакций (10) Синхронизационные блокировки (7) </vt:lpstr>
      <vt:lpstr>Методы сериализации транзакций (11) Синхронизационные блокировки (6) </vt:lpstr>
      <vt:lpstr>Методы сериализации транзакций (12) Синхронизационные блокировки (7) </vt:lpstr>
      <vt:lpstr>Методы сериализации транзакций (13) Синхронизационные блокировки (8) </vt:lpstr>
      <vt:lpstr>Методы сериализации транзакций (14) Синхронизационные блокировки (9) </vt:lpstr>
      <vt:lpstr>Методы сериализации транзакций (15) Синхронизационные блокировки (10) </vt:lpstr>
      <vt:lpstr>Методы сериализации транзакций (16) Синхронизационные блокировки (11) </vt:lpstr>
      <vt:lpstr>Методы сериализации транзакций (17) Синхронизационные блокировки (12) </vt:lpstr>
      <vt:lpstr>Методы сериализации транзакций (18) Синхронизационные блокировки (13) Гранулированные синхронизационные блокировки (1)  </vt:lpstr>
      <vt:lpstr>Методы сериализации транзакций (19) Синхронизационные блокировки (14) Гранулированные синхронизационные блокировки (2)  </vt:lpstr>
      <vt:lpstr>Методы сериализации транзакций (20) Синхронизационные блокировки (15) Гранулированные синхронизационные блокировки (3)  </vt:lpstr>
      <vt:lpstr>Методы сериализации транзакций (21) Синхронизационные блокировки (16) Гранулированные синхронизационные блокировки (4)  </vt:lpstr>
      <vt:lpstr>Методы сериализации транзакций (22) Синхронизационные блокировки (17) Гранулированные синхронизационные блокировки (5)  </vt:lpstr>
      <vt:lpstr>Методы сериализации транзакций (23) Синхронизационные блокировки (18) Гранулированные синхронизационные блокировки (6)  </vt:lpstr>
      <vt:lpstr>Методы сериализации транзакций (24) Синхронизационные блокировки (19) Гранулированные синхронизационные блокировки (7)  </vt:lpstr>
      <vt:lpstr>Методы сериализации транзакций (25) Синхронизационные блокировки (20) Гранулированные синхронизационные блокировки (8)  </vt:lpstr>
      <vt:lpstr>Методы сериализации транзакций (26) Синхронизационные блокировки (21) Гранулированные синхронизационные блокировки (9)  </vt:lpstr>
      <vt:lpstr>Методы сериализации транзакций (27) Синхронизационные блокировки (22) Гранулированные синхронизационные блокировки (10)  </vt:lpstr>
      <vt:lpstr>Методы сериализации транзакций (28) Синхронизационные блокировки (23) Гранулированные синхронизационные блокировки (11)  </vt:lpstr>
      <vt:lpstr>Методы сериализации транзакций (29) Синхронизационные блокировки (24) Гранулированные синхронизационные блокировки (12)  </vt:lpstr>
      <vt:lpstr>Методы сериализации транзакций (30) Синхронизационные блокировки (25) Гранулированные синхронизационные блокировки (13)  </vt:lpstr>
      <vt:lpstr>Методы сериализации транзакций (31) Синхронизационные блокировки (26) Гранулированные синхронизационные блокировки (14)  </vt:lpstr>
      <vt:lpstr>Методы сериализации транзакций (32) Синхронизационные блокировки (27) Гранулированные синхронизационные блокировки (15)  </vt:lpstr>
      <vt:lpstr>Методы сериализации транзакций (33) Синхронизационные блокировки (28) Гранулированные синхронизационные блокировки (16)  </vt:lpstr>
      <vt:lpstr>Методы сериализации транзакций (34) Синхронизационные блокировки (29) Гранулированные синхронизационные блокировки (17)  </vt:lpstr>
      <vt:lpstr>Методы сериализации транзакций (35) Синхронизационные блокировки (30) Гранулированные синхронизационные блокировки (18)  </vt:lpstr>
      <vt:lpstr>Методы сериализации транзакций (36) Синхронизационные блокировки (31) Предикатные синхронизационные блокировки (1)  </vt:lpstr>
      <vt:lpstr>Методы сериализации транзакций (37) Синхронизационные блокировки (32) Предикатные синхронизационные блокировки (2)  </vt:lpstr>
      <vt:lpstr>Методы сериализации транзакций (38) Синхронизационные блокировки (33) Предикатные синхронизационные блокировки (3)  </vt:lpstr>
      <vt:lpstr>Методы сериализации транзакций (39) Синхронизационные блокировки (34) Предикатные синхронизационные блокировки (4)  </vt:lpstr>
      <vt:lpstr>Методы сериализации транзакций (40) Синхронизационные блокировки (35) Предикатные синхронизационные блокировки (5)  </vt:lpstr>
      <vt:lpstr>Методы сериализации транзакций (41) Синхронизационные блокировки (36) Предикатные синхронизационные блокировки (6)  </vt:lpstr>
      <vt:lpstr>Методы сериализации транзакций (42) Синхронизационные блокировки (37) Предикатные синхронизационные блокировки (7)  </vt:lpstr>
      <vt:lpstr>Методы сериализации транзакций (43) Синхронизационные блокировки (38) Предикатные синхронизационные блокировки (8)  </vt:lpstr>
      <vt:lpstr>Методы сериализации транзакций (44) Синхронизационные блокировки (39) Предикатные синхронизационные блокировки (9)  </vt:lpstr>
      <vt:lpstr>Методы сериализации транзакций (45) Синхронизационные блокировки (40) Предикатные синхронизационные блокировки (10)  </vt:lpstr>
      <vt:lpstr>Методы сериализации транзакций (46) Синхронизационные блокировки (41) Предикатные синхронизационные блокировки (11)  </vt:lpstr>
      <vt:lpstr>Методы сериализации транзакций (47) Синхронизационные тупики, их распознавание и разрушение (1)  </vt:lpstr>
      <vt:lpstr>Методы сериализации транзакций (48) Синхронизационные тупики, их распознавание и разрушение (2)  </vt:lpstr>
      <vt:lpstr>Методы сериализации транзакций (49) Синхронизационные тупики, их распознавание и разрушение (3) Обнаружение тупиковых ситуаций (1)  </vt:lpstr>
      <vt:lpstr>Методы сериализации транзакций (50) Синхронизационные тупики, их распознавание и разрушение (4) Обнаружение тупиковых ситуаций (2)  </vt:lpstr>
      <vt:lpstr>Методы сериализации транзакций (51) Синхронизационные тупики, их распознавание и разрушение (5) Обнаружение тупиковых ситуаций (3)  </vt:lpstr>
      <vt:lpstr>Методы сериализации транзакций (52) Синхронизационные тупики, их распознавание и разрушение (6) Обнаружение тупиковых ситуаций (4)  </vt:lpstr>
      <vt:lpstr>Методы сериализации транзакций (53) Синхронизационные тупики, их распознавание и разрушение (7) Обнаружение тупиковых ситуаций (5)  </vt:lpstr>
      <vt:lpstr>Методы сериализации транзакций (54) Синхронизационные тупики, их распознавание и разрушение (8) Разрушение тупиков (1)  </vt:lpstr>
      <vt:lpstr>Методы сериализации транзакций (55) Синхронизационные тупики, их распознавание и разрушение (9) Разрушение тупиков (2)  </vt:lpstr>
      <vt:lpstr>Методы сериализации транзакций (56) Синхронизационные тупики, их распознавание и разрушение (10) Разрушение тупиков (3)  </vt:lpstr>
      <vt:lpstr>Методы сериализации транзакций (57) Синхронизационные тупики, их распознавание и разрушение (11) Разрушение тупиков (4)  </vt:lpstr>
      <vt:lpstr>Методы сериализации транзакций (58) Синхронизационные тупики, их распознавание и разрушение (12) Разрушение тупиков (5)  </vt:lpstr>
      <vt:lpstr>Методы сериализации транзакций (59) Метод временных меток (1)  </vt:lpstr>
      <vt:lpstr>Методы сериализации транзакций (60) Метод временных меток (2)  </vt:lpstr>
      <vt:lpstr>Методы сериализации транзакций (61) Метод временных меток (3)  </vt:lpstr>
      <vt:lpstr>Методы сериализации транзакций (62) Метод временных меток (4)</vt:lpstr>
      <vt:lpstr>Методы сериализации транзакций (63) Версионные методы (1)</vt:lpstr>
      <vt:lpstr>Методы сериализации транзакций (64) Версионные методы (2) Версионный вариант алгоритма временных меток (1) </vt:lpstr>
      <vt:lpstr>Методы сериализации транзакций (65) Версионные методы (3) Версионный вариант алгоритма временных меток (2) </vt:lpstr>
      <vt:lpstr>Методы сериализации транзакций (66) Версионные методы (4) Версионный вариант алгоритма временных меток (3) </vt:lpstr>
      <vt:lpstr>Методы сериализации транзакций (67) Версионные методы (5) Версионный вариант алгоритма временных меток (4) </vt:lpstr>
      <vt:lpstr>Методы сериализации транзакций (68) Версионные методы (6) Версионный вариант алгоритма временных меток (5) </vt:lpstr>
      <vt:lpstr>Методы сериализации транзакций (70) Версионные методы (7) Версионный вариант алгоритма временных меток (6) </vt:lpstr>
      <vt:lpstr>Методы сериализации транзакций (71) Версионные методы (8) Версионный вариант алгоритма временных меток (7) </vt:lpstr>
      <vt:lpstr>Методы сериализации транзакций (72) Версионные методы (9) Версионный вариант алгоритма временных меток (8) </vt:lpstr>
      <vt:lpstr>Методы сериализации транзакций (73) Версионные методы (10) Версионный вариант двухфазного протокола синхронизационных блокировок (1) </vt:lpstr>
      <vt:lpstr>Методы сериализации транзакций (74) Версионные методы (11) Версионный вариант двухфазного протокола синхронизационных блокировок (2) </vt:lpstr>
      <vt:lpstr>Методы сериализации транзакций (75) Версионные методы (12) Версионный вариант двухфазного протокола синхронизационных блокировок (3) </vt:lpstr>
      <vt:lpstr>Методы сериализации транзакций (76) Версионные методы (13) Версионный вариант двухфазного протокола синхронизационных блокировок (4) </vt:lpstr>
      <vt:lpstr>Методы сериализации транзакций (76) Версионные методы (13) Версионный вариант двухфазного протокола синхронизационных блокировок (4) </vt:lpstr>
      <vt:lpstr>Методы сериализации транзакций (77) Версионные методы (14) Версионный вариант двухфазного протокола синхронизационных блокировок (5) </vt:lpstr>
      <vt:lpstr>Методы сериализации транзакций (78) Версионные методы (15) Версионно-блокировочный протокол сериализации транзакций для поддержки только читающих транзакций (1)  </vt:lpstr>
      <vt:lpstr>Методы сериализации транзакций (70) Версионные методы (16) Версионно-блокировочный протокол сериализации транзакций для поддержки только читающих транзакций (2)  </vt:lpstr>
      <vt:lpstr>Методы сериализации транзакций (71) Версионные методы (17) Версионно-блокировочный протокол сериализации транзакций для поддержки только читающих транзакций (3)  </vt:lpstr>
      <vt:lpstr>Методы сериализации транзакций (72) Версионные методы (18) Версионно-блокировочный протокол сериализации транзакций для поддержки только читающих транзакций (4)  </vt:lpstr>
      <vt:lpstr>Методы сериализации транзакций (73) Версионные методы (19) Версионно-блокировочный протокол сериализации транзакций для поддержки только читающих транзакций (5)  </vt:lpstr>
      <vt:lpstr>Заключение (1)  </vt:lpstr>
      <vt:lpstr>Заключение (2)  </vt:lpstr>
    </vt:vector>
  </TitlesOfParts>
  <Company>ISPRAS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управления транзакциями. Сихронизационные блокировки, временные метки и версии</dc:title>
  <dc:creator>Сергей</dc:creator>
  <cp:lastModifiedBy>Сергей</cp:lastModifiedBy>
  <cp:revision>32</cp:revision>
  <dcterms:created xsi:type="dcterms:W3CDTF">2009-11-26T00:00:17Z</dcterms:created>
  <dcterms:modified xsi:type="dcterms:W3CDTF">2019-12-18T18:50:42Z</dcterms:modified>
</cp:coreProperties>
</file>